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48"/>
  </p:notesMasterIdLst>
  <p:sldIdLst>
    <p:sldId id="553" r:id="rId2"/>
    <p:sldId id="576" r:id="rId3"/>
    <p:sldId id="580" r:id="rId4"/>
    <p:sldId id="545" r:id="rId5"/>
    <p:sldId id="565" r:id="rId6"/>
    <p:sldId id="542" r:id="rId7"/>
    <p:sldId id="570" r:id="rId8"/>
    <p:sldId id="569" r:id="rId9"/>
    <p:sldId id="571" r:id="rId10"/>
    <p:sldId id="593" r:id="rId11"/>
    <p:sldId id="538" r:id="rId12"/>
    <p:sldId id="579" r:id="rId13"/>
    <p:sldId id="572" r:id="rId14"/>
    <p:sldId id="258" r:id="rId15"/>
    <p:sldId id="568" r:id="rId16"/>
    <p:sldId id="564" r:id="rId17"/>
    <p:sldId id="566" r:id="rId18"/>
    <p:sldId id="546" r:id="rId19"/>
    <p:sldId id="561" r:id="rId20"/>
    <p:sldId id="587" r:id="rId21"/>
    <p:sldId id="555" r:id="rId22"/>
    <p:sldId id="548" r:id="rId23"/>
    <p:sldId id="550" r:id="rId24"/>
    <p:sldId id="543" r:id="rId25"/>
    <p:sldId id="575" r:id="rId26"/>
    <p:sldId id="586" r:id="rId27"/>
    <p:sldId id="563" r:id="rId28"/>
    <p:sldId id="573" r:id="rId29"/>
    <p:sldId id="567" r:id="rId30"/>
    <p:sldId id="539" r:id="rId31"/>
    <p:sldId id="544" r:id="rId32"/>
    <p:sldId id="541" r:id="rId33"/>
    <p:sldId id="582" r:id="rId34"/>
    <p:sldId id="560" r:id="rId35"/>
    <p:sldId id="583" r:id="rId36"/>
    <p:sldId id="574" r:id="rId37"/>
    <p:sldId id="556" r:id="rId38"/>
    <p:sldId id="559" r:id="rId39"/>
    <p:sldId id="585" r:id="rId40"/>
    <p:sldId id="578" r:id="rId41"/>
    <p:sldId id="522" r:id="rId42"/>
    <p:sldId id="588" r:id="rId43"/>
    <p:sldId id="592" r:id="rId44"/>
    <p:sldId id="589" r:id="rId45"/>
    <p:sldId id="590" r:id="rId46"/>
    <p:sldId id="591" r:id="rId47"/>
  </p:sldIdLst>
  <p:sldSz cx="24377650" cy="13716000"/>
  <p:notesSz cx="6858000" cy="9144000"/>
  <p:embeddedFontLst>
    <p:embeddedFont>
      <p:font typeface="Source Sans Pro" panose="020B0503030403020204" pitchFamily="34" charset="77"/>
      <p:regular r:id="rId49"/>
      <p:bold r:id="rId50"/>
      <p:italic r:id="rId51"/>
      <p:boldItalic r:id="rId52"/>
    </p:embeddedFont>
    <p:embeddedFont>
      <p:font typeface="Montserrat" panose="02000505000000020004" pitchFamily="2" charset="77"/>
      <p:regular r:id="rId53"/>
      <p:bold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1515"/>
    <a:srgbClr val="018000"/>
    <a:srgbClr val="012EFF"/>
    <a:srgbClr val="FD5F40"/>
    <a:srgbClr val="F9DE22"/>
    <a:srgbClr val="FFD958"/>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D55078D-660B-484F-A619-785C32E2733B}">
  <a:tblStyle styleId="{7D55078D-660B-484F-A619-785C32E2733B}" styleName="Table_0">
    <a:wholeTbl>
      <a:tcTxStyle b="off" i="off">
        <a:font>
          <a:latin typeface="Lato Light"/>
          <a:ea typeface="Lato Light"/>
          <a:cs typeface="Lato Light"/>
        </a:font>
        <a:schemeClr val="dk1"/>
      </a:tcTxStyle>
      <a:tcStyle>
        <a:tcBdr>
          <a:left>
            <a:ln w="12700" cap="flat" cmpd="sng">
              <a:solidFill>
                <a:schemeClr val="accent1"/>
              </a:solidFill>
              <a:prstDash val="solid"/>
              <a:round/>
              <a:headEnd type="none" w="med" len="med"/>
              <a:tailEnd type="none" w="med" len="med"/>
            </a:ln>
          </a:left>
          <a:right>
            <a:ln w="12700" cap="flat" cmpd="sng">
              <a:solidFill>
                <a:schemeClr val="accent1"/>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12700" cap="flat" cmpd="sng">
              <a:solidFill>
                <a:schemeClr val="accent1"/>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chemeClr val="lt1"/>
          </a:solidFill>
        </a:fill>
      </a:tcStyle>
    </a:wholeTbl>
    <a:band1H>
      <a:tcStyle>
        <a:tcBdr/>
        <a:fill>
          <a:solidFill>
            <a:srgbClr val="E7E7E7"/>
          </a:solidFill>
        </a:fill>
      </a:tcStyle>
    </a:band1H>
    <a:band1V>
      <a:tcStyle>
        <a:tcBdr/>
        <a:fill>
          <a:solidFill>
            <a:srgbClr val="E7E7E7"/>
          </a:solidFill>
        </a:fill>
      </a:tcStyle>
    </a:band1V>
    <a:lastCol>
      <a:tcTxStyle b="on" i="off"/>
      <a:tcStyle>
        <a:tcBdr/>
      </a:tcStyle>
    </a:lastCol>
    <a:firstCol>
      <a:tcTxStyle b="on" i="off"/>
      <a:tcStyle>
        <a:tcBdr/>
      </a:tcStyle>
    </a:firstCol>
    <a:lastRow>
      <a:tcTxStyle b="on" i="off"/>
      <a:tcStyle>
        <a:tcBdr>
          <a:top>
            <a:ln w="50800" cap="flat" cmpd="sng">
              <a:solidFill>
                <a:schemeClr val="accent1"/>
              </a:solidFill>
              <a:prstDash val="solid"/>
              <a:round/>
              <a:headEnd type="none" w="med" len="med"/>
              <a:tailEnd type="none" w="med" len="med"/>
            </a:ln>
          </a:top>
        </a:tcBdr>
        <a:fill>
          <a:solidFill>
            <a:schemeClr val="lt1"/>
          </a:solidFill>
        </a:fill>
      </a:tcStyle>
    </a:lastRow>
    <a:firstRow>
      <a:tcTxStyle b="on" i="off">
        <a:font>
          <a:latin typeface="Lato Light"/>
          <a:ea typeface="Lato Light"/>
          <a:cs typeface="Lato Light"/>
        </a:font>
        <a:schemeClr val="lt1"/>
      </a:tcTxStyle>
      <a:tcStyle>
        <a:tcBdr/>
        <a:fill>
          <a:solidFill>
            <a:schemeClr val="accent1"/>
          </a:solidFill>
        </a:fill>
      </a:tcStyle>
    </a:firstRow>
  </a:tblStyle>
  <a:tblStyle styleId="{BBD5E51A-DC8B-4F1E-BDBE-6C595A67FAA6}" styleName="Table_1">
    <a:wholeTbl>
      <a:tcTxStyle b="off" i="off">
        <a:font>
          <a:latin typeface="Lato Light"/>
          <a:ea typeface="Lato Light"/>
          <a:cs typeface="Lato Light"/>
        </a:font>
        <a:schemeClr val="dk1"/>
      </a:tcTxStyle>
      <a:tcStyle>
        <a:tcBdr>
          <a:left>
            <a:ln w="12700" cap="flat" cmpd="sng">
              <a:solidFill>
                <a:schemeClr val="accent2"/>
              </a:solidFill>
              <a:prstDash val="solid"/>
              <a:round/>
              <a:headEnd type="none" w="med" len="med"/>
              <a:tailEnd type="none" w="med" len="med"/>
            </a:ln>
          </a:left>
          <a:right>
            <a:ln w="12700" cap="flat" cmpd="sng">
              <a:solidFill>
                <a:schemeClr val="accent2"/>
              </a:solidFill>
              <a:prstDash val="solid"/>
              <a:round/>
              <a:headEnd type="none" w="med" len="med"/>
              <a:tailEnd type="none" w="med" len="med"/>
            </a:ln>
          </a:right>
          <a:top>
            <a:ln w="12700" cap="flat" cmpd="sng">
              <a:solidFill>
                <a:schemeClr val="accent2"/>
              </a:solidFill>
              <a:prstDash val="solid"/>
              <a:round/>
              <a:headEnd type="none" w="med" len="med"/>
              <a:tailEnd type="none" w="med" len="med"/>
            </a:ln>
          </a:top>
          <a:bottom>
            <a:ln w="12700" cap="flat" cmpd="sng">
              <a:solidFill>
                <a:schemeClr val="accent2"/>
              </a:solidFill>
              <a:prstDash val="solid"/>
              <a:round/>
              <a:headEnd type="none" w="med" len="med"/>
              <a:tailEnd type="none" w="med" len="med"/>
            </a:ln>
          </a:bottom>
          <a:insideH>
            <a:ln w="12700" cap="flat" cmpd="sng">
              <a:solidFill>
                <a:schemeClr val="accent2"/>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chemeClr val="lt1"/>
          </a:solidFill>
        </a:fill>
      </a:tcStyle>
    </a:wholeTbl>
    <a:band1H>
      <a:tcStyle>
        <a:tcBdr/>
        <a:fill>
          <a:solidFill>
            <a:srgbClr val="FFE9E8"/>
          </a:solidFill>
        </a:fill>
      </a:tcStyle>
    </a:band1H>
    <a:band1V>
      <a:tcStyle>
        <a:tcBdr/>
        <a:fill>
          <a:solidFill>
            <a:srgbClr val="FFE9E8"/>
          </a:solidFill>
        </a:fill>
      </a:tcStyle>
    </a:band1V>
    <a:lastCol>
      <a:tcTxStyle b="on" i="off"/>
      <a:tcStyle>
        <a:tcBdr/>
      </a:tcStyle>
    </a:lastCol>
    <a:firstCol>
      <a:tcTxStyle b="on" i="off"/>
      <a:tcStyle>
        <a:tcBdr/>
      </a:tcStyle>
    </a:firstCol>
    <a:lastRow>
      <a:tcTxStyle b="on" i="off"/>
      <a:tcStyle>
        <a:tcBdr>
          <a:top>
            <a:ln w="50800" cap="flat" cmpd="sng">
              <a:solidFill>
                <a:schemeClr val="accent2"/>
              </a:solidFill>
              <a:prstDash val="solid"/>
              <a:round/>
              <a:headEnd type="none" w="med" len="med"/>
              <a:tailEnd type="none" w="med" len="med"/>
            </a:ln>
          </a:top>
        </a:tcBdr>
        <a:fill>
          <a:solidFill>
            <a:schemeClr val="lt1"/>
          </a:solidFill>
        </a:fill>
      </a:tcStyle>
    </a:lastRow>
    <a:firstRow>
      <a:tcTxStyle b="on" i="off">
        <a:font>
          <a:latin typeface="Lato Light"/>
          <a:ea typeface="Lato Light"/>
          <a:cs typeface="Lato Light"/>
        </a:font>
        <a:schemeClr val="lt1"/>
      </a:tcTxStyle>
      <a:tcStyle>
        <a:tcBdr/>
        <a:fill>
          <a:solidFill>
            <a:schemeClr val="accent2"/>
          </a:solidFill>
        </a:fill>
      </a:tcStyle>
    </a:firstRow>
  </a:tblStyle>
  <a:tblStyle styleId="{5DD1E77B-CE43-481C-A341-AEFFAEBEF725}" styleName="Table_2">
    <a:wholeTbl>
      <a:tcTxStyle b="off" i="off">
        <a:font>
          <a:latin typeface="Lato Light"/>
          <a:ea typeface="Lato Light"/>
          <a:cs typeface="Lato Light"/>
        </a:font>
        <a:schemeClr val="dk1"/>
      </a:tcTxStyle>
      <a:tcStyle>
        <a:tcBdr>
          <a:left>
            <a:ln w="12700" cap="flat" cmpd="sng">
              <a:solidFill>
                <a:schemeClr val="accent3"/>
              </a:solidFill>
              <a:prstDash val="solid"/>
              <a:round/>
              <a:headEnd type="none" w="med" len="med"/>
              <a:tailEnd type="none" w="med" len="med"/>
            </a:ln>
          </a:left>
          <a:right>
            <a:ln w="12700" cap="flat" cmpd="sng">
              <a:solidFill>
                <a:schemeClr val="accent3"/>
              </a:solidFill>
              <a:prstDash val="solid"/>
              <a:round/>
              <a:headEnd type="none" w="med" len="med"/>
              <a:tailEnd type="none" w="med" len="med"/>
            </a:ln>
          </a:right>
          <a:top>
            <a:ln w="12700" cap="flat" cmpd="sng">
              <a:solidFill>
                <a:schemeClr val="accent3"/>
              </a:solidFill>
              <a:prstDash val="solid"/>
              <a:round/>
              <a:headEnd type="none" w="med" len="med"/>
              <a:tailEnd type="none" w="med" len="med"/>
            </a:ln>
          </a:top>
          <a:bottom>
            <a:ln w="12700" cap="flat" cmpd="sng">
              <a:solidFill>
                <a:schemeClr val="accent3"/>
              </a:solidFill>
              <a:prstDash val="solid"/>
              <a:round/>
              <a:headEnd type="none" w="med" len="med"/>
              <a:tailEnd type="none" w="med" len="med"/>
            </a:ln>
          </a:bottom>
          <a:insideH>
            <a:ln w="12700" cap="flat" cmpd="sng">
              <a:solidFill>
                <a:schemeClr val="accent3"/>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chemeClr val="lt1"/>
          </a:solidFill>
        </a:fill>
      </a:tcStyle>
    </a:wholeTbl>
    <a:band1H>
      <a:tcStyle>
        <a:tcBdr/>
        <a:fill>
          <a:solidFill>
            <a:srgbClr val="EFEFF0"/>
          </a:solidFill>
        </a:fill>
      </a:tcStyle>
    </a:band1H>
    <a:band1V>
      <a:tcStyle>
        <a:tcBdr/>
        <a:fill>
          <a:solidFill>
            <a:srgbClr val="EFEFF0"/>
          </a:solidFill>
        </a:fill>
      </a:tcStyle>
    </a:band1V>
    <a:lastCol>
      <a:tcTxStyle b="on" i="off"/>
      <a:tcStyle>
        <a:tcBdr/>
      </a:tcStyle>
    </a:lastCol>
    <a:firstCol>
      <a:tcTxStyle b="on" i="off"/>
      <a:tcStyle>
        <a:tcBdr/>
      </a:tcStyle>
    </a:firstCol>
    <a:lastRow>
      <a:tcTxStyle b="on" i="off"/>
      <a:tcStyle>
        <a:tcBdr>
          <a:top>
            <a:ln w="50800" cap="flat" cmpd="sng">
              <a:solidFill>
                <a:schemeClr val="accent3"/>
              </a:solidFill>
              <a:prstDash val="solid"/>
              <a:round/>
              <a:headEnd type="none" w="med" len="med"/>
              <a:tailEnd type="none" w="med" len="med"/>
            </a:ln>
          </a:top>
        </a:tcBdr>
        <a:fill>
          <a:solidFill>
            <a:schemeClr val="lt1"/>
          </a:solidFill>
        </a:fill>
      </a:tcStyle>
    </a:lastRow>
    <a:firstRow>
      <a:tcTxStyle b="on" i="off">
        <a:font>
          <a:latin typeface="Lato Light"/>
          <a:ea typeface="Lato Light"/>
          <a:cs typeface="Lato Light"/>
        </a:font>
        <a:schemeClr val="lt1"/>
      </a:tcTxStyle>
      <a:tcStyle>
        <a:tcBdr/>
        <a:fill>
          <a:solidFill>
            <a:schemeClr val="accent3"/>
          </a:solidFill>
        </a:fill>
      </a:tcStyle>
    </a:firstRow>
  </a:tblStyle>
  <a:tblStyle styleId="{F119966B-2AFB-4FB7-B421-DD72378FF5E0}" styleName="Table_3">
    <a:wholeTbl>
      <a:tcTxStyle b="off" i="off">
        <a:font>
          <a:latin typeface="Lato Light"/>
          <a:ea typeface="Lato Light"/>
          <a:cs typeface="Lato Light"/>
        </a:font>
        <a:schemeClr val="dk1"/>
      </a:tcTxStyle>
      <a:tcStyle>
        <a:tcBdr>
          <a:left>
            <a:ln w="12700" cap="flat" cmpd="sng">
              <a:solidFill>
                <a:schemeClr val="accent4"/>
              </a:solidFill>
              <a:prstDash val="solid"/>
              <a:round/>
              <a:headEnd type="none" w="med" len="med"/>
              <a:tailEnd type="none" w="med" len="med"/>
            </a:ln>
          </a:left>
          <a:right>
            <a:ln w="12700" cap="flat" cmpd="sng">
              <a:solidFill>
                <a:schemeClr val="accent4"/>
              </a:solidFill>
              <a:prstDash val="solid"/>
              <a:round/>
              <a:headEnd type="none" w="med" len="med"/>
              <a:tailEnd type="none" w="med" len="med"/>
            </a:ln>
          </a:right>
          <a:top>
            <a:ln w="12700" cap="flat" cmpd="sng">
              <a:solidFill>
                <a:schemeClr val="accent4"/>
              </a:solidFill>
              <a:prstDash val="solid"/>
              <a:round/>
              <a:headEnd type="none" w="med" len="med"/>
              <a:tailEnd type="none" w="med" len="med"/>
            </a:ln>
          </a:top>
          <a:bottom>
            <a:ln w="12700" cap="flat" cmpd="sng">
              <a:solidFill>
                <a:schemeClr val="accent4"/>
              </a:solidFill>
              <a:prstDash val="solid"/>
              <a:round/>
              <a:headEnd type="none" w="med" len="med"/>
              <a:tailEnd type="none" w="med" len="med"/>
            </a:ln>
          </a:bottom>
          <a:insideH>
            <a:ln w="12700" cap="flat" cmpd="sng">
              <a:solidFill>
                <a:schemeClr val="accent4"/>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chemeClr val="lt1"/>
          </a:solidFill>
        </a:fill>
      </a:tcStyle>
    </a:wholeTbl>
    <a:band1H>
      <a:tcStyle>
        <a:tcBdr/>
        <a:fill>
          <a:solidFill>
            <a:srgbClr val="F8F7F7"/>
          </a:solidFill>
        </a:fill>
      </a:tcStyle>
    </a:band1H>
    <a:band1V>
      <a:tcStyle>
        <a:tcBdr/>
        <a:fill>
          <a:solidFill>
            <a:srgbClr val="F8F7F7"/>
          </a:solidFill>
        </a:fill>
      </a:tcStyle>
    </a:band1V>
    <a:lastCol>
      <a:tcTxStyle b="on" i="off"/>
      <a:tcStyle>
        <a:tcBdr/>
      </a:tcStyle>
    </a:lastCol>
    <a:firstCol>
      <a:tcTxStyle b="on" i="off"/>
      <a:tcStyle>
        <a:tcBdr/>
      </a:tcStyle>
    </a:firstCol>
    <a:lastRow>
      <a:tcTxStyle b="on" i="off"/>
      <a:tcStyle>
        <a:tcBdr>
          <a:top>
            <a:ln w="50800" cap="flat" cmpd="sng">
              <a:solidFill>
                <a:schemeClr val="accent4"/>
              </a:solidFill>
              <a:prstDash val="solid"/>
              <a:round/>
              <a:headEnd type="none" w="med" len="med"/>
              <a:tailEnd type="none" w="med" len="med"/>
            </a:ln>
          </a:top>
        </a:tcBdr>
        <a:fill>
          <a:solidFill>
            <a:schemeClr val="lt1"/>
          </a:solidFill>
        </a:fill>
      </a:tcStyle>
    </a:lastRow>
    <a:firstRow>
      <a:tcTxStyle b="on" i="off">
        <a:font>
          <a:latin typeface="Lato Light"/>
          <a:ea typeface="Lato Light"/>
          <a:cs typeface="Lato Light"/>
        </a:font>
        <a:schemeClr val="lt1"/>
      </a:tcTxStyle>
      <a:tcStyle>
        <a:tcBdr/>
        <a:fill>
          <a:solidFill>
            <a:schemeClr val="accent4"/>
          </a:solidFill>
        </a:fill>
      </a:tcStyle>
    </a:firstRow>
  </a:tblStyle>
  <a:tblStyle styleId="{77FD9E53-EF9B-4A96-8BF4-A2E33BCC0914}" styleName="Table_4">
    <a:wholeTbl>
      <a:tcTxStyle b="off" i="off">
        <a:font>
          <a:latin typeface="Lato Light"/>
          <a:ea typeface="Lato Light"/>
          <a:cs typeface="Lato Light"/>
        </a:font>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7E7E7"/>
          </a:solidFill>
        </a:fill>
      </a:tcStyle>
    </a:wholeTbl>
    <a:band1H>
      <a:tcStyle>
        <a:tcBdr/>
        <a:fill>
          <a:solidFill>
            <a:srgbClr val="CCCCCC"/>
          </a:solidFill>
        </a:fill>
      </a:tcStyle>
    </a:band1H>
    <a:band1V>
      <a:tcStyle>
        <a:tcBdr/>
        <a:fill>
          <a:solidFill>
            <a:srgbClr val="CCCCCC"/>
          </a:solidFill>
        </a:fill>
      </a:tcStyle>
    </a:band1V>
    <a:lastCol>
      <a:tcTxStyle b="on" i="off">
        <a:font>
          <a:latin typeface="Lato Light"/>
          <a:ea typeface="Lato Light"/>
          <a:cs typeface="Lato Light"/>
        </a:font>
        <a:schemeClr val="lt1"/>
      </a:tcTxStyle>
      <a:tcStyle>
        <a:tcBdr/>
        <a:fill>
          <a:solidFill>
            <a:schemeClr val="accent1"/>
          </a:solidFill>
        </a:fill>
      </a:tcStyle>
    </a:lastCol>
    <a:firstCol>
      <a:tcTxStyle b="on" i="off">
        <a:font>
          <a:latin typeface="Lato Light"/>
          <a:ea typeface="Lato Light"/>
          <a:cs typeface="Lato Light"/>
        </a:font>
        <a:schemeClr val="lt1"/>
      </a:tcTxStyle>
      <a:tcStyle>
        <a:tcBdr/>
        <a:fill>
          <a:solidFill>
            <a:schemeClr val="accent1"/>
          </a:solidFill>
        </a:fill>
      </a:tcStyle>
    </a:firstCol>
    <a:lastRow>
      <a:tcTxStyle b="on" i="off">
        <a:font>
          <a:latin typeface="Lato Light"/>
          <a:ea typeface="Lato Light"/>
          <a:cs typeface="Lato Light"/>
        </a:font>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i="off">
        <a:font>
          <a:latin typeface="Lato Light"/>
          <a:ea typeface="Lato Light"/>
          <a:cs typeface="Lato Light"/>
        </a:font>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 styleId="{128E107E-EE44-491B-9725-637A73915A59}" styleName="Table_5">
    <a:wholeTbl>
      <a:tcTxStyle b="off" i="off">
        <a:font>
          <a:latin typeface="Lato Light"/>
          <a:ea typeface="Lato Light"/>
          <a:cs typeface="Lato Light"/>
        </a:font>
        <a:schemeClr val="dk1"/>
      </a:tcTxStyle>
      <a:tcStyle>
        <a:tcBdr>
          <a:left>
            <a:ln w="12700" cap="flat" cmpd="sng">
              <a:solidFill>
                <a:schemeClr val="accent4"/>
              </a:solidFill>
              <a:prstDash val="solid"/>
              <a:round/>
              <a:headEnd type="none" w="med" len="med"/>
              <a:tailEnd type="none" w="med" len="med"/>
            </a:ln>
          </a:left>
          <a:right>
            <a:ln w="12700" cap="flat" cmpd="sng">
              <a:solidFill>
                <a:schemeClr val="accent4"/>
              </a:solidFill>
              <a:prstDash val="solid"/>
              <a:round/>
              <a:headEnd type="none" w="med" len="med"/>
              <a:tailEnd type="none" w="med" len="med"/>
            </a:ln>
          </a:right>
          <a:top>
            <a:ln w="12700" cap="flat" cmpd="sng">
              <a:solidFill>
                <a:schemeClr val="accent4"/>
              </a:solidFill>
              <a:prstDash val="solid"/>
              <a:round/>
              <a:headEnd type="none" w="med" len="med"/>
              <a:tailEnd type="none" w="med" len="med"/>
            </a:ln>
          </a:top>
          <a:bottom>
            <a:ln w="12700" cap="flat" cmpd="sng">
              <a:solidFill>
                <a:schemeClr val="accent4"/>
              </a:solidFill>
              <a:prstDash val="solid"/>
              <a:round/>
              <a:headEnd type="none" w="med" len="med"/>
              <a:tailEnd type="none" w="med" len="med"/>
            </a:ln>
          </a:bottom>
          <a:insideH>
            <a:ln w="12700" cap="flat" cmpd="sng">
              <a:solidFill>
                <a:schemeClr val="accent4"/>
              </a:solidFill>
              <a:prstDash val="solid"/>
              <a:round/>
              <a:headEnd type="none" w="med" len="med"/>
              <a:tailEnd type="none" w="med" len="med"/>
            </a:ln>
          </a:insideH>
          <a:insideV>
            <a:ln w="12700" cap="flat" cmpd="sng">
              <a:solidFill>
                <a:schemeClr val="accent4"/>
              </a:solidFill>
              <a:prstDash val="solid"/>
              <a:round/>
              <a:headEnd type="none" w="med" len="med"/>
              <a:tailEnd type="none" w="med" len="med"/>
            </a:ln>
          </a:insideV>
        </a:tcBdr>
        <a:fill>
          <a:solidFill>
            <a:srgbClr val="F8F7F7"/>
          </a:solidFill>
        </a:fill>
      </a:tcStyle>
    </a:wholeTbl>
    <a:band1H>
      <a:tcStyle>
        <a:tcBdr/>
        <a:fill>
          <a:solidFill>
            <a:srgbClr val="F0EFEF"/>
          </a:solidFill>
        </a:fill>
      </a:tcStyle>
    </a:band1H>
    <a:band1V>
      <a:tcStyle>
        <a:tcBdr/>
        <a:fill>
          <a:solidFill>
            <a:srgbClr val="F0EFEF"/>
          </a:solidFill>
        </a:fill>
      </a:tcStyle>
    </a:band1V>
    <a:lastCol>
      <a:tcTxStyle b="on" i="off"/>
      <a:tcStyle>
        <a:tcBdr/>
      </a:tcStyle>
    </a:lastCol>
    <a:firstCol>
      <a:tcTxStyle b="on" i="off"/>
      <a:tcStyle>
        <a:tcBdr/>
      </a:tcStyle>
    </a:firstCol>
    <a:lastRow>
      <a:tcTxStyle b="on" i="off"/>
      <a:tcStyle>
        <a:tcBdr>
          <a:top>
            <a:ln w="25400" cap="flat" cmpd="sng">
              <a:solidFill>
                <a:schemeClr val="accent4"/>
              </a:solidFill>
              <a:prstDash val="solid"/>
              <a:round/>
              <a:headEnd type="none" w="med" len="med"/>
              <a:tailEnd type="none" w="med" len="med"/>
            </a:ln>
          </a:top>
        </a:tcBdr>
        <a:fill>
          <a:solidFill>
            <a:srgbClr val="F8F7F7"/>
          </a:solidFill>
        </a:fill>
      </a:tcStyle>
    </a:lastRow>
    <a:firstRow>
      <a:tcTxStyle b="on" i="off"/>
      <a:tcStyle>
        <a:tcBdr/>
        <a:fill>
          <a:solidFill>
            <a:srgbClr val="F8F7F7"/>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633"/>
    <p:restoredTop sz="94747"/>
  </p:normalViewPr>
  <p:slideViewPr>
    <p:cSldViewPr snapToGrid="0" snapToObjects="1">
      <p:cViewPr varScale="1">
        <p:scale>
          <a:sx n="60" d="100"/>
          <a:sy n="60" d="100"/>
        </p:scale>
        <p:origin x="240" y="1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tiff>
</file>

<file path=ppt/media/image16.tiff>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tif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tiff>
</file>

<file path=ppt/media/image40.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Source Sans Pro"/>
                <a:ea typeface="Source Sans Pro"/>
                <a:cs typeface="Source Sans Pro"/>
                <a:sym typeface="Source Sans Pro"/>
              </a:defRPr>
            </a:lvl1pPr>
            <a:lvl2pPr marL="914216" marR="0" lvl="1" indent="-12516" algn="l" rtl="0">
              <a:spcBef>
                <a:spcPts val="0"/>
              </a:spcBef>
              <a:buNone/>
              <a:defRPr sz="3600" b="0" i="0" u="none" strike="noStrike" cap="none">
                <a:solidFill>
                  <a:schemeClr val="dk1"/>
                </a:solidFill>
                <a:latin typeface="Calibri"/>
                <a:ea typeface="Calibri"/>
                <a:cs typeface="Calibri"/>
                <a:sym typeface="Calibri"/>
              </a:defRPr>
            </a:lvl2pPr>
            <a:lvl3pPr marL="1828433" marR="0" lvl="2" indent="-12333" algn="l" rtl="0">
              <a:spcBef>
                <a:spcPts val="0"/>
              </a:spcBef>
              <a:buNone/>
              <a:defRPr sz="3600" b="0" i="0" u="none" strike="noStrike" cap="none">
                <a:solidFill>
                  <a:schemeClr val="dk1"/>
                </a:solidFill>
                <a:latin typeface="Calibri"/>
                <a:ea typeface="Calibri"/>
                <a:cs typeface="Calibri"/>
                <a:sym typeface="Calibri"/>
              </a:defRPr>
            </a:lvl3pPr>
            <a:lvl4pPr marL="2742651" marR="0" lvl="3" indent="-12151" algn="l" rtl="0">
              <a:spcBef>
                <a:spcPts val="0"/>
              </a:spcBef>
              <a:buNone/>
              <a:defRPr sz="3600" b="0" i="0" u="none" strike="noStrike" cap="none">
                <a:solidFill>
                  <a:schemeClr val="dk1"/>
                </a:solidFill>
                <a:latin typeface="Calibri"/>
                <a:ea typeface="Calibri"/>
                <a:cs typeface="Calibri"/>
                <a:sym typeface="Calibri"/>
              </a:defRPr>
            </a:lvl4pPr>
            <a:lvl5pPr marL="3656867" marR="0" lvl="4" indent="-11967" algn="l" rtl="0">
              <a:spcBef>
                <a:spcPts val="0"/>
              </a:spcBef>
              <a:buNone/>
              <a:defRPr sz="3600" b="0" i="0" u="none" strike="noStrike" cap="none">
                <a:solidFill>
                  <a:schemeClr val="dk1"/>
                </a:solidFill>
                <a:latin typeface="Calibri"/>
                <a:ea typeface="Calibri"/>
                <a:cs typeface="Calibri"/>
                <a:sym typeface="Calibri"/>
              </a:defRPr>
            </a:lvl5pPr>
            <a:lvl6pPr marL="4571086" marR="0" lvl="5" indent="-11786" algn="l" rtl="0">
              <a:spcBef>
                <a:spcPts val="0"/>
              </a:spcBef>
              <a:buNone/>
              <a:defRPr sz="3600" b="0" i="0" u="none" strike="noStrike" cap="none">
                <a:solidFill>
                  <a:schemeClr val="dk1"/>
                </a:solidFill>
                <a:latin typeface="Calibri"/>
                <a:ea typeface="Calibri"/>
                <a:cs typeface="Calibri"/>
                <a:sym typeface="Calibri"/>
              </a:defRPr>
            </a:lvl6pPr>
            <a:lvl7pPr marL="5485303" marR="0" lvl="6" indent="-11603" algn="l" rtl="0">
              <a:spcBef>
                <a:spcPts val="0"/>
              </a:spcBef>
              <a:buNone/>
              <a:defRPr sz="3600" b="0" i="0" u="none" strike="noStrike" cap="none">
                <a:solidFill>
                  <a:schemeClr val="dk1"/>
                </a:solidFill>
                <a:latin typeface="Calibri"/>
                <a:ea typeface="Calibri"/>
                <a:cs typeface="Calibri"/>
                <a:sym typeface="Calibri"/>
              </a:defRPr>
            </a:lvl7pPr>
            <a:lvl8pPr marL="6399520" marR="0" lvl="7" indent="-11419" algn="l" rtl="0">
              <a:spcBef>
                <a:spcPts val="0"/>
              </a:spcBef>
              <a:buNone/>
              <a:defRPr sz="3600" b="0" i="0" u="none" strike="noStrike" cap="none">
                <a:solidFill>
                  <a:schemeClr val="dk1"/>
                </a:solidFill>
                <a:latin typeface="Calibri"/>
                <a:ea typeface="Calibri"/>
                <a:cs typeface="Calibri"/>
                <a:sym typeface="Calibri"/>
              </a:defRPr>
            </a:lvl8pPr>
            <a:lvl9pPr marL="7313737" marR="0" lvl="8" indent="-11237"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Source Sans Pro"/>
                <a:ea typeface="Source Sans Pro"/>
                <a:cs typeface="Source Sans Pro"/>
                <a:sym typeface="Source Sans Pro"/>
              </a:defRPr>
            </a:lvl1pPr>
            <a:lvl2pPr marL="914216" marR="0" lvl="1" indent="-12516" algn="l" rtl="0">
              <a:spcBef>
                <a:spcPts val="0"/>
              </a:spcBef>
              <a:buNone/>
              <a:defRPr sz="3600" b="0" i="0" u="none" strike="noStrike" cap="none">
                <a:solidFill>
                  <a:schemeClr val="dk1"/>
                </a:solidFill>
                <a:latin typeface="Calibri"/>
                <a:ea typeface="Calibri"/>
                <a:cs typeface="Calibri"/>
                <a:sym typeface="Calibri"/>
              </a:defRPr>
            </a:lvl2pPr>
            <a:lvl3pPr marL="1828433" marR="0" lvl="2" indent="-12333" algn="l" rtl="0">
              <a:spcBef>
                <a:spcPts val="0"/>
              </a:spcBef>
              <a:buNone/>
              <a:defRPr sz="3600" b="0" i="0" u="none" strike="noStrike" cap="none">
                <a:solidFill>
                  <a:schemeClr val="dk1"/>
                </a:solidFill>
                <a:latin typeface="Calibri"/>
                <a:ea typeface="Calibri"/>
                <a:cs typeface="Calibri"/>
                <a:sym typeface="Calibri"/>
              </a:defRPr>
            </a:lvl3pPr>
            <a:lvl4pPr marL="2742651" marR="0" lvl="3" indent="-12151" algn="l" rtl="0">
              <a:spcBef>
                <a:spcPts val="0"/>
              </a:spcBef>
              <a:buNone/>
              <a:defRPr sz="3600" b="0" i="0" u="none" strike="noStrike" cap="none">
                <a:solidFill>
                  <a:schemeClr val="dk1"/>
                </a:solidFill>
                <a:latin typeface="Calibri"/>
                <a:ea typeface="Calibri"/>
                <a:cs typeface="Calibri"/>
                <a:sym typeface="Calibri"/>
              </a:defRPr>
            </a:lvl4pPr>
            <a:lvl5pPr marL="3656867" marR="0" lvl="4" indent="-11967" algn="l" rtl="0">
              <a:spcBef>
                <a:spcPts val="0"/>
              </a:spcBef>
              <a:buNone/>
              <a:defRPr sz="3600" b="0" i="0" u="none" strike="noStrike" cap="none">
                <a:solidFill>
                  <a:schemeClr val="dk1"/>
                </a:solidFill>
                <a:latin typeface="Calibri"/>
                <a:ea typeface="Calibri"/>
                <a:cs typeface="Calibri"/>
                <a:sym typeface="Calibri"/>
              </a:defRPr>
            </a:lvl5pPr>
            <a:lvl6pPr marL="4571086" marR="0" lvl="5" indent="-11786" algn="l" rtl="0">
              <a:spcBef>
                <a:spcPts val="0"/>
              </a:spcBef>
              <a:buNone/>
              <a:defRPr sz="3600" b="0" i="0" u="none" strike="noStrike" cap="none">
                <a:solidFill>
                  <a:schemeClr val="dk1"/>
                </a:solidFill>
                <a:latin typeface="Calibri"/>
                <a:ea typeface="Calibri"/>
                <a:cs typeface="Calibri"/>
                <a:sym typeface="Calibri"/>
              </a:defRPr>
            </a:lvl6pPr>
            <a:lvl7pPr marL="5485303" marR="0" lvl="6" indent="-11603" algn="l" rtl="0">
              <a:spcBef>
                <a:spcPts val="0"/>
              </a:spcBef>
              <a:buNone/>
              <a:defRPr sz="3600" b="0" i="0" u="none" strike="noStrike" cap="none">
                <a:solidFill>
                  <a:schemeClr val="dk1"/>
                </a:solidFill>
                <a:latin typeface="Calibri"/>
                <a:ea typeface="Calibri"/>
                <a:cs typeface="Calibri"/>
                <a:sym typeface="Calibri"/>
              </a:defRPr>
            </a:lvl7pPr>
            <a:lvl8pPr marL="6399520" marR="0" lvl="7" indent="-11419" algn="l" rtl="0">
              <a:spcBef>
                <a:spcPts val="0"/>
              </a:spcBef>
              <a:buNone/>
              <a:defRPr sz="3600" b="0" i="0" u="none" strike="noStrike" cap="none">
                <a:solidFill>
                  <a:schemeClr val="dk1"/>
                </a:solidFill>
                <a:latin typeface="Calibri"/>
                <a:ea typeface="Calibri"/>
                <a:cs typeface="Calibri"/>
                <a:sym typeface="Calibri"/>
              </a:defRPr>
            </a:lvl8pPr>
            <a:lvl9pPr marL="7313737" marR="0" lvl="8" indent="-11237"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Source Sans Pro"/>
                <a:ea typeface="Source Sans Pro"/>
                <a:cs typeface="Source Sans Pro"/>
                <a:sym typeface="Source Sans Pro"/>
              </a:defRPr>
            </a:lvl1pPr>
            <a:lvl2pPr marL="914216" marR="0" lvl="1" indent="-12516" algn="l" rtl="0">
              <a:spcBef>
                <a:spcPts val="0"/>
              </a:spcBef>
              <a:buNone/>
              <a:defRPr sz="2400" b="0" i="0" u="none" strike="noStrike" cap="none">
                <a:solidFill>
                  <a:schemeClr val="dk1"/>
                </a:solidFill>
                <a:latin typeface="Source Sans Pro"/>
                <a:ea typeface="Source Sans Pro"/>
                <a:cs typeface="Source Sans Pro"/>
                <a:sym typeface="Source Sans Pro"/>
              </a:defRPr>
            </a:lvl2pPr>
            <a:lvl3pPr marL="1828433" marR="0" lvl="2" indent="-12333" algn="l" rtl="0">
              <a:spcBef>
                <a:spcPts val="0"/>
              </a:spcBef>
              <a:buNone/>
              <a:defRPr sz="2400" b="0" i="0" u="none" strike="noStrike" cap="none">
                <a:solidFill>
                  <a:schemeClr val="dk1"/>
                </a:solidFill>
                <a:latin typeface="Source Sans Pro"/>
                <a:ea typeface="Source Sans Pro"/>
                <a:cs typeface="Source Sans Pro"/>
                <a:sym typeface="Source Sans Pro"/>
              </a:defRPr>
            </a:lvl3pPr>
            <a:lvl4pPr marL="2742651" marR="0" lvl="3" indent="-12151" algn="l" rtl="0">
              <a:spcBef>
                <a:spcPts val="0"/>
              </a:spcBef>
              <a:buNone/>
              <a:defRPr sz="2400" b="0" i="0" u="none" strike="noStrike" cap="none">
                <a:solidFill>
                  <a:schemeClr val="dk1"/>
                </a:solidFill>
                <a:latin typeface="Source Sans Pro"/>
                <a:ea typeface="Source Sans Pro"/>
                <a:cs typeface="Source Sans Pro"/>
                <a:sym typeface="Source Sans Pro"/>
              </a:defRPr>
            </a:lvl4pPr>
            <a:lvl5pPr marL="3656867" marR="0" lvl="4" indent="-11967" algn="l" rtl="0">
              <a:spcBef>
                <a:spcPts val="0"/>
              </a:spcBef>
              <a:buNone/>
              <a:defRPr sz="2400" b="0" i="0" u="none" strike="noStrike" cap="none">
                <a:solidFill>
                  <a:schemeClr val="dk1"/>
                </a:solidFill>
                <a:latin typeface="Source Sans Pro"/>
                <a:ea typeface="Source Sans Pro"/>
                <a:cs typeface="Source Sans Pro"/>
                <a:sym typeface="Source Sans Pro"/>
              </a:defRPr>
            </a:lvl5pPr>
            <a:lvl6pPr marL="4571086" marR="0" lvl="5" indent="-11786" algn="l" rtl="0">
              <a:spcBef>
                <a:spcPts val="0"/>
              </a:spcBef>
              <a:buNone/>
              <a:defRPr sz="2400" b="0" i="0" u="none" strike="noStrike" cap="none">
                <a:solidFill>
                  <a:schemeClr val="dk1"/>
                </a:solidFill>
                <a:latin typeface="Calibri"/>
                <a:ea typeface="Calibri"/>
                <a:cs typeface="Calibri"/>
                <a:sym typeface="Calibri"/>
              </a:defRPr>
            </a:lvl6pPr>
            <a:lvl7pPr marL="5485303" marR="0" lvl="6" indent="-11603" algn="l" rtl="0">
              <a:spcBef>
                <a:spcPts val="0"/>
              </a:spcBef>
              <a:buNone/>
              <a:defRPr sz="2400" b="0" i="0" u="none" strike="noStrike" cap="none">
                <a:solidFill>
                  <a:schemeClr val="dk1"/>
                </a:solidFill>
                <a:latin typeface="Calibri"/>
                <a:ea typeface="Calibri"/>
                <a:cs typeface="Calibri"/>
                <a:sym typeface="Calibri"/>
              </a:defRPr>
            </a:lvl7pPr>
            <a:lvl8pPr marL="6399520" marR="0" lvl="7" indent="-11419" algn="l" rtl="0">
              <a:spcBef>
                <a:spcPts val="0"/>
              </a:spcBef>
              <a:buNone/>
              <a:defRPr sz="2400" b="0" i="0" u="none" strike="noStrike" cap="none">
                <a:solidFill>
                  <a:schemeClr val="dk1"/>
                </a:solidFill>
                <a:latin typeface="Calibri"/>
                <a:ea typeface="Calibri"/>
                <a:cs typeface="Calibri"/>
                <a:sym typeface="Calibri"/>
              </a:defRPr>
            </a:lvl8pPr>
            <a:lvl9pPr marL="7313737" marR="0" lvl="8" indent="-11237" algn="l" rtl="0">
              <a:spcBef>
                <a:spcPts val="0"/>
              </a:spcBef>
              <a:buNone/>
              <a:defRPr sz="24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Source Sans Pro"/>
                <a:ea typeface="Source Sans Pro"/>
                <a:cs typeface="Source Sans Pro"/>
                <a:sym typeface="Source Sans Pro"/>
              </a:defRPr>
            </a:lvl1pPr>
            <a:lvl2pPr marL="914216" marR="0" lvl="1" indent="-12516" algn="l" rtl="0">
              <a:spcBef>
                <a:spcPts val="0"/>
              </a:spcBef>
              <a:buNone/>
              <a:defRPr sz="3600" b="0" i="0" u="none" strike="noStrike" cap="none">
                <a:solidFill>
                  <a:schemeClr val="dk1"/>
                </a:solidFill>
                <a:latin typeface="Calibri"/>
                <a:ea typeface="Calibri"/>
                <a:cs typeface="Calibri"/>
                <a:sym typeface="Calibri"/>
              </a:defRPr>
            </a:lvl2pPr>
            <a:lvl3pPr marL="1828433" marR="0" lvl="2" indent="-12333" algn="l" rtl="0">
              <a:spcBef>
                <a:spcPts val="0"/>
              </a:spcBef>
              <a:buNone/>
              <a:defRPr sz="3600" b="0" i="0" u="none" strike="noStrike" cap="none">
                <a:solidFill>
                  <a:schemeClr val="dk1"/>
                </a:solidFill>
                <a:latin typeface="Calibri"/>
                <a:ea typeface="Calibri"/>
                <a:cs typeface="Calibri"/>
                <a:sym typeface="Calibri"/>
              </a:defRPr>
            </a:lvl3pPr>
            <a:lvl4pPr marL="2742651" marR="0" lvl="3" indent="-12151" algn="l" rtl="0">
              <a:spcBef>
                <a:spcPts val="0"/>
              </a:spcBef>
              <a:buNone/>
              <a:defRPr sz="3600" b="0" i="0" u="none" strike="noStrike" cap="none">
                <a:solidFill>
                  <a:schemeClr val="dk1"/>
                </a:solidFill>
                <a:latin typeface="Calibri"/>
                <a:ea typeface="Calibri"/>
                <a:cs typeface="Calibri"/>
                <a:sym typeface="Calibri"/>
              </a:defRPr>
            </a:lvl4pPr>
            <a:lvl5pPr marL="3656867" marR="0" lvl="4" indent="-11967" algn="l" rtl="0">
              <a:spcBef>
                <a:spcPts val="0"/>
              </a:spcBef>
              <a:buNone/>
              <a:defRPr sz="3600" b="0" i="0" u="none" strike="noStrike" cap="none">
                <a:solidFill>
                  <a:schemeClr val="dk1"/>
                </a:solidFill>
                <a:latin typeface="Calibri"/>
                <a:ea typeface="Calibri"/>
                <a:cs typeface="Calibri"/>
                <a:sym typeface="Calibri"/>
              </a:defRPr>
            </a:lvl5pPr>
            <a:lvl6pPr marL="4571086" marR="0" lvl="5" indent="-11786" algn="l" rtl="0">
              <a:spcBef>
                <a:spcPts val="0"/>
              </a:spcBef>
              <a:buNone/>
              <a:defRPr sz="3600" b="0" i="0" u="none" strike="noStrike" cap="none">
                <a:solidFill>
                  <a:schemeClr val="dk1"/>
                </a:solidFill>
                <a:latin typeface="Calibri"/>
                <a:ea typeface="Calibri"/>
                <a:cs typeface="Calibri"/>
                <a:sym typeface="Calibri"/>
              </a:defRPr>
            </a:lvl6pPr>
            <a:lvl7pPr marL="5485303" marR="0" lvl="6" indent="-11603" algn="l" rtl="0">
              <a:spcBef>
                <a:spcPts val="0"/>
              </a:spcBef>
              <a:buNone/>
              <a:defRPr sz="3600" b="0" i="0" u="none" strike="noStrike" cap="none">
                <a:solidFill>
                  <a:schemeClr val="dk1"/>
                </a:solidFill>
                <a:latin typeface="Calibri"/>
                <a:ea typeface="Calibri"/>
                <a:cs typeface="Calibri"/>
                <a:sym typeface="Calibri"/>
              </a:defRPr>
            </a:lvl7pPr>
            <a:lvl8pPr marL="6399520" marR="0" lvl="7" indent="-11419" algn="l" rtl="0">
              <a:spcBef>
                <a:spcPts val="0"/>
              </a:spcBef>
              <a:buNone/>
              <a:defRPr sz="3600" b="0" i="0" u="none" strike="noStrike" cap="none">
                <a:solidFill>
                  <a:schemeClr val="dk1"/>
                </a:solidFill>
                <a:latin typeface="Calibri"/>
                <a:ea typeface="Calibri"/>
                <a:cs typeface="Calibri"/>
                <a:sym typeface="Calibri"/>
              </a:defRPr>
            </a:lvl8pPr>
            <a:lvl9pPr marL="7313737" marR="0" lvl="8" indent="-11237" algn="l" rtl="0">
              <a:spcBef>
                <a:spcPts val="0"/>
              </a:spcBef>
              <a:buNone/>
              <a:defRPr sz="36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Source Sans Pro"/>
                <a:ea typeface="Source Sans Pro"/>
                <a:cs typeface="Source Sans Pro"/>
                <a:sym typeface="Source Sans Pro"/>
              </a:rPr>
              <a:t>‹#›</a:t>
            </a:fld>
            <a:endParaRPr lang="en-US" sz="1200" b="0" i="0" u="none" strike="noStrike" cap="none">
              <a:solidFill>
                <a:schemeClr val="dk1"/>
              </a:solidFill>
              <a:latin typeface="Source Sans Pro"/>
              <a:ea typeface="Source Sans Pro"/>
              <a:cs typeface="Source Sans Pro"/>
              <a:sym typeface="Source Sans Pro"/>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Shape 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 name="Shape 2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28" name="Shape 2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1</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40035333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26</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7970977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179" name="Shape 1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27</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76944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179" name="Shape 1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28</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2144348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179" name="Shape 1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29</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4230179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31</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6944871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179" name="Shape 1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32</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5753628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179" name="Shape 1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33</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4401024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179" name="Shape 1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34</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1192949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179" name="Shape 1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35</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5524570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37</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1390057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4</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7997745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38</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8275363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39</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2375245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40</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4314955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41</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863341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Source Sans Pro"/>
                <a:ea typeface="Source Sans Pro"/>
                <a:cs typeface="Source Sans Pro"/>
                <a:sym typeface="Source Sans Pro"/>
              </a:rPr>
              <a:t>6</a:t>
            </a:fld>
            <a:endParaRPr lang="en-US" sz="1200" b="0" i="0" u="none" strike="noStrike" cap="none">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72437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Source Sans Pro"/>
                <a:ea typeface="Source Sans Pro"/>
                <a:cs typeface="Source Sans Pro"/>
                <a:sym typeface="Source Sans Pro"/>
              </a:rPr>
              <a:t>12</a:t>
            </a:fld>
            <a:endParaRPr lang="en-US" sz="1200" b="0" i="0" u="none" strike="noStrike" cap="none">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86157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14</a:t>
            </a:fld>
            <a:endParaRPr lang="en-US" sz="1200" b="0" i="0">
              <a:solidFill>
                <a:schemeClr val="dk1"/>
              </a:solidFill>
              <a:latin typeface="Source Sans Pro"/>
              <a:ea typeface="Source Sans Pro"/>
              <a:cs typeface="Source Sans Pro"/>
              <a:sym typeface="Source Sans Pr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Source Sans Pro"/>
                <a:ea typeface="Source Sans Pro"/>
                <a:cs typeface="Source Sans Pro"/>
                <a:sym typeface="Source Sans Pro"/>
              </a:rPr>
              <a:t>20</a:t>
            </a:fld>
            <a:endParaRPr lang="en-US" sz="1200" b="0" i="0" u="none" strike="noStrike" cap="none">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869787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23</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5168438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24</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834341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Source Sans Pro"/>
              <a:ea typeface="Source Sans Pro"/>
              <a:cs typeface="Source Sans Pro"/>
              <a:sym typeface="Source Sans Pro"/>
            </a:endParaRPr>
          </a:p>
        </p:txBody>
      </p:sp>
      <p:sp>
        <p:nvSpPr>
          <p:cNvPr id="52" name="Shape 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Source Sans Pro"/>
                <a:ea typeface="Source Sans Pro"/>
                <a:cs typeface="Source Sans Pro"/>
                <a:sym typeface="Source Sans Pro"/>
              </a:rPr>
              <a:t>25</a:t>
            </a:fld>
            <a:endParaRPr lang="en-US" sz="1200" b="0" i="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216817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DEFAULT">
    <p:spTree>
      <p:nvGrpSpPr>
        <p:cNvPr id="1" name="Shape 20"/>
        <p:cNvGrpSpPr/>
        <p:nvPr/>
      </p:nvGrpSpPr>
      <p:grpSpPr>
        <a:xfrm>
          <a:off x="0" y="0"/>
          <a:ext cx="0" cy="0"/>
          <a:chOff x="0" y="0"/>
          <a:chExt cx="0" cy="0"/>
        </a:xfrm>
      </p:grpSpPr>
      <p:sp>
        <p:nvSpPr>
          <p:cNvPr id="2" name="Title Placeholder 1">
            <a:extLst>
              <a:ext uri="{FF2B5EF4-FFF2-40B4-BE49-F238E27FC236}">
                <a16:creationId xmlns:a16="http://schemas.microsoft.com/office/drawing/2014/main" id="{703A6924-0E21-694A-9EAF-3DC383011E57}"/>
              </a:ext>
            </a:extLst>
          </p:cNvPr>
          <p:cNvSpPr>
            <a:spLocks noGrp="1"/>
          </p:cNvSpPr>
          <p:nvPr>
            <p:ph type="title"/>
          </p:nvPr>
        </p:nvSpPr>
        <p:spPr>
          <a:xfrm>
            <a:off x="1676400" y="730250"/>
            <a:ext cx="21024850" cy="2651125"/>
          </a:xfrm>
          <a:prstGeom prst="rect">
            <a:avLst/>
          </a:prstGeom>
        </p:spPr>
        <p:txBody>
          <a:bodyPr vert="horz" lIns="91440" tIns="45720" rIns="91440" bIns="45720" rtlCol="0" anchor="ctr">
            <a:normAutofit/>
          </a:bodyPr>
          <a:lstStyle/>
          <a:p>
            <a:r>
              <a:rPr lang="en-US" dirty="0"/>
              <a:t>Click to edit Master title style</a:t>
            </a:r>
            <a:endParaRPr lang="nb-NO"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1_Cover Main Image">
    <p:spTree>
      <p:nvGrpSpPr>
        <p:cNvPr id="1" name="Shape 18"/>
        <p:cNvGrpSpPr/>
        <p:nvPr/>
      </p:nvGrpSpPr>
      <p:grpSpPr>
        <a:xfrm>
          <a:off x="0" y="0"/>
          <a:ext cx="0" cy="0"/>
          <a:chOff x="0" y="0"/>
          <a:chExt cx="0" cy="0"/>
        </a:xfrm>
      </p:grpSpPr>
    </p:spTree>
    <p:extLst>
      <p:ext uri="{BB962C8B-B14F-4D97-AF65-F5344CB8AC3E}">
        <p14:creationId xmlns:p14="http://schemas.microsoft.com/office/powerpoint/2010/main" val="125643328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Shape 9"/>
        <p:cNvGrpSpPr/>
        <p:nvPr/>
      </p:nvGrpSpPr>
      <p:grpSpPr>
        <a:xfrm>
          <a:off x="0" y="0"/>
          <a:ext cx="0" cy="0"/>
          <a:chOff x="0" y="0"/>
          <a:chExt cx="0" cy="0"/>
        </a:xfrm>
      </p:grpSpPr>
      <p:sp>
        <p:nvSpPr>
          <p:cNvPr id="10" name="Shape 10"/>
          <p:cNvSpPr txBox="1"/>
          <p:nvPr/>
        </p:nvSpPr>
        <p:spPr>
          <a:xfrm>
            <a:off x="22578448" y="394838"/>
            <a:ext cx="744359" cy="430851"/>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600" b="1" i="0" u="none" strike="noStrike" cap="none">
                <a:solidFill>
                  <a:srgbClr val="D8D8D8"/>
                </a:solidFill>
                <a:latin typeface="Montserrat"/>
                <a:ea typeface="Montserrat"/>
                <a:cs typeface="Montserrat"/>
                <a:sym typeface="Montserrat"/>
              </a:rPr>
              <a:t>‹#›</a:t>
            </a:fld>
            <a:r>
              <a:rPr lang="en-US" sz="1600" b="1" i="0" u="none" strike="noStrike" cap="none">
                <a:solidFill>
                  <a:srgbClr val="D8D8D8"/>
                </a:solidFill>
                <a:latin typeface="Montserrat"/>
                <a:ea typeface="Montserrat"/>
                <a:cs typeface="Montserrat"/>
                <a:sym typeface="Montserrat"/>
              </a:rPr>
              <a:t>  </a:t>
            </a:r>
          </a:p>
        </p:txBody>
      </p:sp>
      <p:sp>
        <p:nvSpPr>
          <p:cNvPr id="11" name="Shape 11"/>
          <p:cNvSpPr txBox="1"/>
          <p:nvPr/>
        </p:nvSpPr>
        <p:spPr>
          <a:xfrm>
            <a:off x="21251803" y="12997839"/>
            <a:ext cx="2653289" cy="40010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r>
              <a:rPr lang="en-US" sz="2000" b="0" i="0" u="none" strike="noStrike" cap="none" dirty="0">
                <a:solidFill>
                  <a:srgbClr val="CBCBCB"/>
                </a:solidFill>
                <a:latin typeface="Source Sans Pro"/>
                <a:ea typeface="Source Sans Pro"/>
                <a:cs typeface="Source Sans Pro"/>
                <a:sym typeface="Source Sans Pro"/>
              </a:rPr>
              <a:t>Andreas Biørn-Hansen</a:t>
            </a:r>
          </a:p>
          <a:p>
            <a:pPr marL="0" marR="0" lvl="0" indent="0" algn="r" rtl="0">
              <a:spcBef>
                <a:spcPts val="0"/>
              </a:spcBef>
              <a:buSzPct val="25000"/>
              <a:buNone/>
            </a:pPr>
            <a:r>
              <a:rPr lang="en-US" sz="2000" b="0" i="0" u="none" strike="noStrike" cap="none" dirty="0">
                <a:solidFill>
                  <a:srgbClr val="CBCBCB"/>
                </a:solidFill>
                <a:latin typeface="Source Sans Pro"/>
                <a:ea typeface="Source Sans Pro"/>
                <a:cs typeface="Source Sans Pro"/>
                <a:sym typeface="Source Sans Pro"/>
              </a:rPr>
              <a:t>2018</a:t>
            </a:r>
          </a:p>
        </p:txBody>
      </p:sp>
      <p:pic>
        <p:nvPicPr>
          <p:cNvPr id="6" name="Picture 5">
            <a:extLst>
              <a:ext uri="{FF2B5EF4-FFF2-40B4-BE49-F238E27FC236}">
                <a16:creationId xmlns:a16="http://schemas.microsoft.com/office/drawing/2014/main" id="{2623FFA1-E16E-214A-B341-DC008EB5451E}"/>
              </a:ext>
            </a:extLst>
          </p:cNvPr>
          <p:cNvPicPr>
            <a:picLocks noChangeAspect="1"/>
          </p:cNvPicPr>
          <p:nvPr userDrawn="1"/>
        </p:nvPicPr>
        <p:blipFill rotWithShape="1">
          <a:blip r:embed="rId4"/>
          <a:srcRect l="37200"/>
          <a:stretch/>
        </p:blipFill>
        <p:spPr>
          <a:xfrm>
            <a:off x="1518424" y="340117"/>
            <a:ext cx="1445081" cy="931388"/>
          </a:xfrm>
          <a:prstGeom prst="rect">
            <a:avLst/>
          </a:prstGeom>
        </p:spPr>
      </p:pic>
      <p:pic>
        <p:nvPicPr>
          <p:cNvPr id="8" name="Picture 7">
            <a:extLst>
              <a:ext uri="{FF2B5EF4-FFF2-40B4-BE49-F238E27FC236}">
                <a16:creationId xmlns:a16="http://schemas.microsoft.com/office/drawing/2014/main" id="{E4C8BD9A-8C25-FF4D-BFAC-1EFED0FFC82B}"/>
              </a:ext>
            </a:extLst>
          </p:cNvPr>
          <p:cNvPicPr>
            <a:picLocks noChangeAspect="1"/>
          </p:cNvPicPr>
          <p:nvPr userDrawn="1"/>
        </p:nvPicPr>
        <p:blipFill rotWithShape="1">
          <a:blip r:embed="rId4"/>
          <a:srcRect l="-6029" t="-7084" r="63544" b="281"/>
          <a:stretch/>
        </p:blipFill>
        <p:spPr>
          <a:xfrm>
            <a:off x="1021468" y="434051"/>
            <a:ext cx="457200" cy="465221"/>
          </a:xfrm>
          <a:prstGeom prst="rect">
            <a:avLst/>
          </a:prstGeom>
        </p:spPr>
      </p:pic>
      <p:sp>
        <p:nvSpPr>
          <p:cNvPr id="2" name="Title Placeholder 1">
            <a:extLst>
              <a:ext uri="{FF2B5EF4-FFF2-40B4-BE49-F238E27FC236}">
                <a16:creationId xmlns:a16="http://schemas.microsoft.com/office/drawing/2014/main" id="{04019A0C-6757-174D-9D39-AB37D4AC8F7C}"/>
              </a:ext>
            </a:extLst>
          </p:cNvPr>
          <p:cNvSpPr>
            <a:spLocks noGrp="1"/>
          </p:cNvSpPr>
          <p:nvPr>
            <p:ph type="title"/>
          </p:nvPr>
        </p:nvSpPr>
        <p:spPr>
          <a:xfrm>
            <a:off x="1676400" y="730250"/>
            <a:ext cx="21024850" cy="2651125"/>
          </a:xfrm>
          <a:prstGeom prst="rect">
            <a:avLst/>
          </a:prstGeom>
        </p:spPr>
        <p:txBody>
          <a:bodyPr vert="horz" lIns="91440" tIns="45720" rIns="91440" bIns="45720" rtlCol="0" anchor="ctr">
            <a:normAutofit/>
          </a:bodyPr>
          <a:lstStyle/>
          <a:p>
            <a:r>
              <a:rPr lang="en-US" dirty="0"/>
              <a:t>Click to edit Master title style</a:t>
            </a:r>
            <a:endParaRPr lang="nb-NO" dirty="0"/>
          </a:p>
        </p:txBody>
      </p:sp>
    </p:spTree>
  </p:cSld>
  <p:clrMap bg1="lt1" tx1="dk1" bg2="dk2" tx2="lt2" accent1="accent1" accent2="accent2" accent3="accent3" accent4="accent4" accent5="accent5" accent6="accent6" hlink="hlink" folHlink="folHlink"/>
  <p:sldLayoutIdLst>
    <p:sldLayoutId id="2147483649" r:id="rId1"/>
    <p:sldLayoutId id="214748365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4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wiki.c2.com/?HelloWorldInManyProgrammingLanguage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hyperlink" Target="https://medium.com/dailyjs/understanding-v8s-bytecode-317d46c94775"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kristiania.no/it/canvas" TargetMode="External"/><Relationship Id="rId2" Type="http://schemas.openxmlformats.org/officeDocument/2006/relationships/hyperlink" Target="NULL"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hyperlink" Target="https://astexplorer.net/" TargetMode="Externa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tc39/proposals" TargetMode="External"/><Relationship Id="rId2" Type="http://schemas.openxmlformats.org/officeDocument/2006/relationships/hyperlink" Target="http://www.ecma-international.org/ecma-262/" TargetMode="Externa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getify/You-Dont-Know-JS/blob/f0d591b6502c080b92e18fc470432af8144db610/up%20&amp;%20going/ch1.md#code-comments"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www.scrimba.com/" TargetMode="Externa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44.xml.rels><?xml version="1.0" encoding="UTF-8" standalone="yes"?>
<Relationships xmlns="http://schemas.openxmlformats.org/package/2006/relationships"><Relationship Id="rId2" Type="http://schemas.openxmlformats.org/officeDocument/2006/relationships/hyperlink" Target="https://kristiania.instructure.com/courses/577/quizzes/400?module_item_id=9435"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s://scrimba.com/c/cvLrycP" TargetMode="Externa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hyperlink" Target="https://github.com/getify/You-Dont-Know-JS/blob/master/types%20&amp;%20grammar/ch4.md"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getify/You-Dont-Know-JS/blob/master/types%20&amp;%20grammar/ch1.md" TargetMode="External"/><Relationship Id="rId2" Type="http://schemas.openxmlformats.org/officeDocument/2006/relationships/hyperlink" Target="https://github.com/getify/You-Dont-Know-JS/blob/master/up%20&amp;%20going/ch1.md" TargetMode="External"/><Relationship Id="rId1" Type="http://schemas.openxmlformats.org/officeDocument/2006/relationships/slideLayout" Target="../slideLayouts/slideLayout2.xml"/><Relationship Id="rId4" Type="http://schemas.openxmlformats.org/officeDocument/2006/relationships/hyperlink" Target="https://github.com/getify/You-Dont-Know-JS/blob/master/types%20&amp;%20grammar/ch4.md"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tif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pic>
        <p:nvPicPr>
          <p:cNvPr id="2" name="Picture 1">
            <a:extLst>
              <a:ext uri="{FF2B5EF4-FFF2-40B4-BE49-F238E27FC236}">
                <a16:creationId xmlns:a16="http://schemas.microsoft.com/office/drawing/2014/main" id="{BF770E61-6C08-9F40-850A-CAB61DFED2B2}"/>
              </a:ext>
            </a:extLst>
          </p:cNvPr>
          <p:cNvPicPr>
            <a:picLocks noChangeAspect="1"/>
          </p:cNvPicPr>
          <p:nvPr/>
        </p:nvPicPr>
        <p:blipFill>
          <a:blip r:embed="rId3">
            <a:alphaModFix amt="20000"/>
          </a:blip>
          <a:stretch>
            <a:fillRect/>
          </a:stretch>
        </p:blipFill>
        <p:spPr>
          <a:xfrm>
            <a:off x="-3175" y="0"/>
            <a:ext cx="24384000" cy="13716000"/>
          </a:xfrm>
          <a:prstGeom prst="rect">
            <a:avLst/>
          </a:prstGeom>
          <a:solidFill>
            <a:schemeClr val="bg2">
              <a:alpha val="63000"/>
            </a:schemeClr>
          </a:solidFill>
          <a:effectLst>
            <a:outerShdw blurRad="50800" dist="38100" dir="2700000" algn="tl" rotWithShape="0">
              <a:prstClr val="black">
                <a:alpha val="40000"/>
              </a:prstClr>
            </a:outerShdw>
          </a:effectLst>
        </p:spPr>
      </p:pic>
      <p:sp>
        <p:nvSpPr>
          <p:cNvPr id="30" name="Shape 30"/>
          <p:cNvSpPr txBox="1"/>
          <p:nvPr/>
        </p:nvSpPr>
        <p:spPr>
          <a:xfrm>
            <a:off x="10522912" y="7130271"/>
            <a:ext cx="12231579" cy="2728949"/>
          </a:xfrm>
          <a:prstGeom prst="rect">
            <a:avLst/>
          </a:prstGeom>
          <a:noFill/>
          <a:ln>
            <a:noFill/>
          </a:ln>
        </p:spPr>
        <p:txBody>
          <a:bodyPr lIns="91425" tIns="45700" rIns="91425" bIns="45700" anchor="ctr" anchorCtr="0">
            <a:noAutofit/>
          </a:bodyPr>
          <a:lstStyle/>
          <a:p>
            <a:pPr marL="0" marR="0" lvl="0" indent="0" rtl="0">
              <a:lnSpc>
                <a:spcPct val="105416"/>
              </a:lnSpc>
              <a:spcBef>
                <a:spcPts val="0"/>
              </a:spcBef>
              <a:buSzPct val="25000"/>
              <a:buNone/>
            </a:pPr>
            <a:r>
              <a:rPr lang="en-US" sz="4800" b="1" dirty="0" err="1">
                <a:solidFill>
                  <a:schemeClr val="tx2"/>
                </a:solidFill>
                <a:latin typeface="Montserrat"/>
                <a:ea typeface="Montserrat"/>
                <a:cs typeface="Montserrat"/>
                <a:sym typeface="Montserrat"/>
              </a:rPr>
              <a:t>Introduksjon</a:t>
            </a:r>
            <a:r>
              <a:rPr lang="en-US" sz="4800" b="1" dirty="0">
                <a:solidFill>
                  <a:schemeClr val="tx2"/>
                </a:solidFill>
                <a:latin typeface="Montserrat"/>
                <a:ea typeface="Montserrat"/>
                <a:cs typeface="Montserrat"/>
                <a:sym typeface="Montserrat"/>
              </a:rPr>
              <a:t> </a:t>
            </a:r>
            <a:r>
              <a:rPr lang="en-US" sz="4800" b="1" dirty="0" err="1">
                <a:solidFill>
                  <a:schemeClr val="tx2"/>
                </a:solidFill>
                <a:latin typeface="Montserrat"/>
                <a:ea typeface="Montserrat"/>
                <a:cs typeface="Montserrat"/>
                <a:sym typeface="Montserrat"/>
              </a:rPr>
              <a:t>til</a:t>
            </a:r>
            <a:r>
              <a:rPr lang="en-US" sz="4800" b="1" dirty="0">
                <a:solidFill>
                  <a:schemeClr val="tx2"/>
                </a:solidFill>
                <a:latin typeface="Montserrat"/>
                <a:ea typeface="Montserrat"/>
                <a:cs typeface="Montserrat"/>
                <a:sym typeface="Montserrat"/>
              </a:rPr>
              <a:t> </a:t>
            </a:r>
            <a:r>
              <a:rPr lang="en-US" sz="4800" b="1" dirty="0" err="1">
                <a:solidFill>
                  <a:schemeClr val="tx2"/>
                </a:solidFill>
                <a:latin typeface="Montserrat"/>
                <a:ea typeface="Montserrat"/>
                <a:cs typeface="Montserrat"/>
                <a:sym typeface="Montserrat"/>
              </a:rPr>
              <a:t>Programmering</a:t>
            </a:r>
            <a:endParaRPr lang="en-US" sz="4800" b="1" dirty="0">
              <a:solidFill>
                <a:schemeClr val="tx2"/>
              </a:solidFill>
              <a:latin typeface="Montserrat"/>
              <a:ea typeface="Montserrat"/>
              <a:cs typeface="Montserrat"/>
              <a:sym typeface="Montserrat"/>
            </a:endParaRPr>
          </a:p>
          <a:p>
            <a:pPr marL="0" marR="0" lvl="0" indent="0" rtl="0">
              <a:lnSpc>
                <a:spcPct val="140555"/>
              </a:lnSpc>
              <a:spcBef>
                <a:spcPts val="0"/>
              </a:spcBef>
              <a:buSzPct val="25000"/>
              <a:buNone/>
            </a:pPr>
            <a:r>
              <a:rPr lang="en-US" sz="3600" dirty="0" err="1">
                <a:solidFill>
                  <a:schemeClr val="tx2"/>
                </a:solidFill>
                <a:latin typeface="Montserrat"/>
                <a:ea typeface="Montserrat"/>
                <a:cs typeface="Montserrat"/>
                <a:sym typeface="Montserrat"/>
              </a:rPr>
              <a:t>Forelesning</a:t>
            </a:r>
            <a:r>
              <a:rPr lang="en-US" sz="3600" dirty="0">
                <a:solidFill>
                  <a:schemeClr val="tx2"/>
                </a:solidFill>
                <a:latin typeface="Montserrat"/>
                <a:ea typeface="Montserrat"/>
                <a:cs typeface="Montserrat"/>
                <a:sym typeface="Montserrat"/>
              </a:rPr>
              <a:t> 2: </a:t>
            </a:r>
            <a:r>
              <a:rPr lang="en-US" sz="3600" dirty="0" err="1">
                <a:solidFill>
                  <a:schemeClr val="tx2"/>
                </a:solidFill>
                <a:latin typeface="Montserrat"/>
                <a:ea typeface="Montserrat"/>
                <a:cs typeface="Montserrat"/>
                <a:sym typeface="Montserrat"/>
              </a:rPr>
              <a:t>Introduksjon</a:t>
            </a:r>
            <a:r>
              <a:rPr lang="en-US" sz="3600" dirty="0">
                <a:solidFill>
                  <a:schemeClr val="tx2"/>
                </a:solidFill>
                <a:latin typeface="Montserrat"/>
                <a:ea typeface="Montserrat"/>
                <a:cs typeface="Montserrat"/>
                <a:sym typeface="Montserrat"/>
              </a:rPr>
              <a:t> </a:t>
            </a:r>
            <a:r>
              <a:rPr lang="en-US" sz="3600" dirty="0" err="1">
                <a:solidFill>
                  <a:schemeClr val="tx2"/>
                </a:solidFill>
                <a:latin typeface="Montserrat"/>
                <a:ea typeface="Montserrat"/>
                <a:cs typeface="Montserrat"/>
                <a:sym typeface="Montserrat"/>
              </a:rPr>
              <a:t>til</a:t>
            </a:r>
            <a:r>
              <a:rPr lang="en-US" sz="3600" dirty="0">
                <a:solidFill>
                  <a:schemeClr val="tx2"/>
                </a:solidFill>
                <a:latin typeface="Montserrat"/>
                <a:ea typeface="Montserrat"/>
                <a:cs typeface="Montserrat"/>
                <a:sym typeface="Montserrat"/>
              </a:rPr>
              <a:t> </a:t>
            </a:r>
            <a:r>
              <a:rPr lang="en-US" sz="3600" dirty="0" err="1">
                <a:solidFill>
                  <a:schemeClr val="tx2"/>
                </a:solidFill>
                <a:latin typeface="Montserrat"/>
                <a:ea typeface="Montserrat"/>
                <a:cs typeface="Montserrat"/>
                <a:sym typeface="Montserrat"/>
              </a:rPr>
              <a:t>programmering</a:t>
            </a:r>
            <a:endParaRPr lang="en-US" sz="3600" dirty="0">
              <a:solidFill>
                <a:schemeClr val="tx2"/>
              </a:solidFill>
              <a:latin typeface="Montserrat"/>
              <a:ea typeface="Montserrat"/>
              <a:cs typeface="Montserrat"/>
              <a:sym typeface="Montserrat"/>
            </a:endParaRPr>
          </a:p>
          <a:p>
            <a:pPr marL="0" marR="0" lvl="0" indent="0" rtl="0">
              <a:lnSpc>
                <a:spcPct val="140555"/>
              </a:lnSpc>
              <a:spcBef>
                <a:spcPts val="0"/>
              </a:spcBef>
              <a:buSzPct val="25000"/>
              <a:buNone/>
            </a:pPr>
            <a:endParaRPr lang="en-US" sz="3600" dirty="0">
              <a:solidFill>
                <a:schemeClr val="tx2"/>
              </a:solidFill>
              <a:latin typeface="Montserrat"/>
              <a:ea typeface="Montserrat"/>
              <a:cs typeface="Montserrat"/>
              <a:sym typeface="Montserrat"/>
            </a:endParaRPr>
          </a:p>
          <a:p>
            <a:pPr marL="0" marR="0" lvl="0" indent="0" rtl="0">
              <a:lnSpc>
                <a:spcPct val="140555"/>
              </a:lnSpc>
              <a:spcBef>
                <a:spcPts val="0"/>
              </a:spcBef>
              <a:buSzPct val="25000"/>
              <a:buNone/>
            </a:pPr>
            <a:r>
              <a:rPr lang="en-US" sz="2000" dirty="0" err="1">
                <a:solidFill>
                  <a:schemeClr val="tx2"/>
                </a:solidFill>
                <a:latin typeface="Montserrat"/>
                <a:ea typeface="Montserrat"/>
                <a:cs typeface="Montserrat"/>
                <a:sym typeface="Montserrat"/>
              </a:rPr>
              <a:t>Foreleser</a:t>
            </a:r>
            <a:r>
              <a:rPr lang="en-US" sz="2000" dirty="0">
                <a:solidFill>
                  <a:schemeClr val="tx2"/>
                </a:solidFill>
                <a:latin typeface="Montserrat"/>
                <a:ea typeface="Montserrat"/>
                <a:cs typeface="Montserrat"/>
                <a:sym typeface="Montserrat"/>
              </a:rPr>
              <a:t>: Andreas Biørn-Hansen</a:t>
            </a:r>
          </a:p>
        </p:txBody>
      </p:sp>
      <p:sp>
        <p:nvSpPr>
          <p:cNvPr id="31" name="Shape 31"/>
          <p:cNvSpPr txBox="1"/>
          <p:nvPr/>
        </p:nvSpPr>
        <p:spPr>
          <a:xfrm>
            <a:off x="9572434" y="4742916"/>
            <a:ext cx="9351669" cy="24776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5500" dirty="0">
                <a:solidFill>
                  <a:schemeClr val="tx2"/>
                </a:solidFill>
                <a:latin typeface="Montserrat"/>
                <a:ea typeface="Montserrat"/>
                <a:cs typeface="Montserrat"/>
                <a:sym typeface="Montserrat"/>
              </a:rPr>
              <a:t>PGR102</a:t>
            </a:r>
          </a:p>
        </p:txBody>
      </p:sp>
      <p:pic>
        <p:nvPicPr>
          <p:cNvPr id="3" name="Picture 2">
            <a:extLst>
              <a:ext uri="{FF2B5EF4-FFF2-40B4-BE49-F238E27FC236}">
                <a16:creationId xmlns:a16="http://schemas.microsoft.com/office/drawing/2014/main" id="{48B29660-081A-164A-A533-26C0CE4EED65}"/>
              </a:ext>
            </a:extLst>
          </p:cNvPr>
          <p:cNvPicPr>
            <a:picLocks noChangeAspect="1"/>
          </p:cNvPicPr>
          <p:nvPr/>
        </p:nvPicPr>
        <p:blipFill rotWithShape="1">
          <a:blip r:embed="rId4"/>
          <a:srcRect r="62435"/>
          <a:stretch/>
        </p:blipFill>
        <p:spPr>
          <a:xfrm>
            <a:off x="3990706" y="4640828"/>
            <a:ext cx="4595258" cy="4951407"/>
          </a:xfrm>
          <a:prstGeom prst="rect">
            <a:avLst/>
          </a:prstGeom>
        </p:spPr>
      </p:pic>
      <p:sp>
        <p:nvSpPr>
          <p:cNvPr id="4" name="Rectangle 3">
            <a:extLst>
              <a:ext uri="{FF2B5EF4-FFF2-40B4-BE49-F238E27FC236}">
                <a16:creationId xmlns:a16="http://schemas.microsoft.com/office/drawing/2014/main" id="{3798ED2B-F587-1E4F-B01D-713604EC8E9D}"/>
              </a:ext>
            </a:extLst>
          </p:cNvPr>
          <p:cNvSpPr/>
          <p:nvPr/>
        </p:nvSpPr>
        <p:spPr>
          <a:xfrm>
            <a:off x="231825" y="13175250"/>
            <a:ext cx="2473754" cy="276999"/>
          </a:xfrm>
          <a:prstGeom prst="rect">
            <a:avLst/>
          </a:prstGeom>
        </p:spPr>
        <p:txBody>
          <a:bodyPr wrap="none">
            <a:spAutoFit/>
          </a:bodyPr>
          <a:lstStyle/>
          <a:p>
            <a:r>
              <a:rPr lang="nb-NO" sz="1200" dirty="0">
                <a:solidFill>
                  <a:schemeClr val="tx2"/>
                </a:solidFill>
              </a:rPr>
              <a:t>Hentet fra </a:t>
            </a:r>
            <a:r>
              <a:rPr lang="nb-NO" sz="1200" dirty="0" err="1">
                <a:solidFill>
                  <a:schemeClr val="tx2"/>
                </a:solidFill>
              </a:rPr>
              <a:t>https</a:t>
            </a:r>
            <a:r>
              <a:rPr lang="nb-NO" sz="1200" dirty="0">
                <a:solidFill>
                  <a:schemeClr val="tx2"/>
                </a:solidFill>
              </a:rPr>
              <a:t>://</a:t>
            </a:r>
            <a:r>
              <a:rPr lang="nb-NO" sz="1200" dirty="0" err="1">
                <a:solidFill>
                  <a:schemeClr val="tx2"/>
                </a:solidFill>
              </a:rPr>
              <a:t>whvn.cc</a:t>
            </a:r>
            <a:r>
              <a:rPr lang="nb-NO" sz="1200" dirty="0">
                <a:solidFill>
                  <a:schemeClr val="tx2"/>
                </a:solidFill>
              </a:rPr>
              <a:t>/120534</a:t>
            </a:r>
          </a:p>
        </p:txBody>
      </p:sp>
      <p:pic>
        <p:nvPicPr>
          <p:cNvPr id="8" name="Picture 7">
            <a:extLst>
              <a:ext uri="{FF2B5EF4-FFF2-40B4-BE49-F238E27FC236}">
                <a16:creationId xmlns:a16="http://schemas.microsoft.com/office/drawing/2014/main" id="{876E03E4-0710-554C-89F2-6AE424F763B4}"/>
              </a:ext>
            </a:extLst>
          </p:cNvPr>
          <p:cNvPicPr>
            <a:picLocks noChangeAspect="1"/>
          </p:cNvPicPr>
          <p:nvPr/>
        </p:nvPicPr>
        <p:blipFill rotWithShape="1">
          <a:blip r:embed="rId5">
            <a:duotone>
              <a:prstClr val="black"/>
              <a:schemeClr val="bg1">
                <a:tint val="45000"/>
                <a:satMod val="400000"/>
              </a:schemeClr>
            </a:duotone>
            <a:extLst>
              <a:ext uri="{BEBA8EAE-BF5A-486C-A8C5-ECC9F3942E4B}">
                <a14:imgProps xmlns:a14="http://schemas.microsoft.com/office/drawing/2010/main">
                  <a14:imgLayer>
                    <a14:imgEffect>
                      <a14:sharpenSoften amount="100000"/>
                    </a14:imgEffect>
                    <a14:imgEffect>
                      <a14:colorTemperature colorTemp="5037"/>
                    </a14:imgEffect>
                    <a14:imgEffect>
                      <a14:saturation sat="0"/>
                    </a14:imgEffect>
                    <a14:imgEffect>
                      <a14:brightnessContrast bright="100000"/>
                    </a14:imgEffect>
                  </a14:imgLayer>
                </a14:imgProps>
              </a:ext>
            </a:extLst>
          </a:blip>
          <a:srcRect l="37200"/>
          <a:stretch/>
        </p:blipFill>
        <p:spPr>
          <a:xfrm>
            <a:off x="1518424" y="340117"/>
            <a:ext cx="1445081" cy="931388"/>
          </a:xfrm>
          <a:prstGeom prst="rect">
            <a:avLst/>
          </a:prstGeom>
        </p:spPr>
      </p:pic>
      <p:pic>
        <p:nvPicPr>
          <p:cNvPr id="9" name="Picture 8">
            <a:extLst>
              <a:ext uri="{FF2B5EF4-FFF2-40B4-BE49-F238E27FC236}">
                <a16:creationId xmlns:a16="http://schemas.microsoft.com/office/drawing/2014/main" id="{604E9110-F59E-604F-BC08-6D82D49EF7F0}"/>
              </a:ext>
            </a:extLst>
          </p:cNvPr>
          <p:cNvPicPr>
            <a:picLocks noChangeAspect="1"/>
          </p:cNvPicPr>
          <p:nvPr/>
        </p:nvPicPr>
        <p:blipFill rotWithShape="1">
          <a:blip r:embed="rId5">
            <a:duotone>
              <a:prstClr val="black"/>
              <a:schemeClr val="bg1">
                <a:tint val="45000"/>
                <a:satMod val="400000"/>
              </a:schemeClr>
            </a:duotone>
            <a:extLst>
              <a:ext uri="{BEBA8EAE-BF5A-486C-A8C5-ECC9F3942E4B}">
                <a14:imgProps xmlns:a14="http://schemas.microsoft.com/office/drawing/2010/main">
                  <a14:imgLayer>
                    <a14:imgEffect>
                      <a14:brightnessContrast bright="100000" contrast="100000"/>
                    </a14:imgEffect>
                  </a14:imgLayer>
                </a14:imgProps>
              </a:ext>
            </a:extLst>
          </a:blip>
          <a:srcRect l="-6029" t="-7084" r="63544" b="281"/>
          <a:stretch/>
        </p:blipFill>
        <p:spPr>
          <a:xfrm>
            <a:off x="1021468" y="434051"/>
            <a:ext cx="457200" cy="465221"/>
          </a:xfrm>
          <a:prstGeom prst="rect">
            <a:avLst/>
          </a:prstGeom>
        </p:spPr>
      </p:pic>
    </p:spTree>
    <p:extLst>
      <p:ext uri="{BB962C8B-B14F-4D97-AF65-F5344CB8AC3E}">
        <p14:creationId xmlns:p14="http://schemas.microsoft.com/office/powerpoint/2010/main" val="39935261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2826516" y="1430139"/>
            <a:ext cx="15227022" cy="1449748"/>
          </a:xfrm>
          <a:prstGeom prst="rect">
            <a:avLst/>
          </a:prstGeom>
          <a:noFill/>
          <a:ln>
            <a:noFill/>
          </a:ln>
        </p:spPr>
        <p:txBody>
          <a:bodyPr lIns="91425" tIns="45700" rIns="91425" bIns="45700" anchor="t" anchorCtr="0">
            <a:noAutofit/>
          </a:bodyPr>
          <a:lstStyle/>
          <a:p>
            <a:pPr lvl="0">
              <a:buSzPct val="25000"/>
            </a:pPr>
            <a:r>
              <a:rPr lang="en-US" sz="8000" b="1" dirty="0" err="1">
                <a:solidFill>
                  <a:schemeClr val="dk2"/>
                </a:solidFill>
                <a:latin typeface="Montserrat"/>
                <a:ea typeface="Montserrat"/>
                <a:cs typeface="Montserrat"/>
                <a:sym typeface="Montserrat"/>
              </a:rPr>
              <a:t>Viktige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hendelser</a:t>
            </a:r>
            <a:r>
              <a:rPr lang="en-US" sz="4800" b="1" dirty="0">
                <a:solidFill>
                  <a:schemeClr val="dk2"/>
                </a:solidFill>
                <a:latin typeface="Montserrat"/>
                <a:ea typeface="Montserrat"/>
                <a:cs typeface="Montserrat"/>
                <a:sym typeface="Montserrat"/>
              </a:rPr>
              <a:t> (5 </a:t>
            </a:r>
            <a:r>
              <a:rPr lang="en-US" sz="4800" b="1" dirty="0" err="1">
                <a:solidFill>
                  <a:schemeClr val="dk2"/>
                </a:solidFill>
                <a:latin typeface="Montserrat"/>
                <a:ea typeface="Montserrat"/>
                <a:cs typeface="Montserrat"/>
                <a:sym typeface="Montserrat"/>
              </a:rPr>
              <a:t>av</a:t>
            </a:r>
            <a:r>
              <a:rPr lang="en-US" sz="4800" b="1" dirty="0">
                <a:solidFill>
                  <a:schemeClr val="dk2"/>
                </a:solidFill>
                <a:latin typeface="Montserrat"/>
                <a:ea typeface="Montserrat"/>
                <a:cs typeface="Montserrat"/>
                <a:sym typeface="Montserrat"/>
              </a:rPr>
              <a:t> 5)</a:t>
            </a:r>
          </a:p>
        </p:txBody>
      </p:sp>
      <p:sp>
        <p:nvSpPr>
          <p:cNvPr id="3" name="Rectangle 2">
            <a:extLst>
              <a:ext uri="{FF2B5EF4-FFF2-40B4-BE49-F238E27FC236}">
                <a16:creationId xmlns:a16="http://schemas.microsoft.com/office/drawing/2014/main" id="{948629C7-FC9C-B04F-98EE-A65F602100C9}"/>
              </a:ext>
            </a:extLst>
          </p:cNvPr>
          <p:cNvSpPr/>
          <p:nvPr/>
        </p:nvSpPr>
        <p:spPr>
          <a:xfrm>
            <a:off x="2826516" y="4892267"/>
            <a:ext cx="11722604" cy="5016758"/>
          </a:xfrm>
          <a:prstGeom prst="rect">
            <a:avLst/>
          </a:prstGeom>
        </p:spPr>
        <p:txBody>
          <a:bodyPr wrap="square">
            <a:spAutoFit/>
          </a:bodyPr>
          <a:lstStyle/>
          <a:p>
            <a:pPr lvl="1"/>
            <a:endParaRPr lang="nb-NO" sz="3200" dirty="0"/>
          </a:p>
          <a:p>
            <a:pPr lvl="1"/>
            <a:endParaRPr lang="nb-NO" sz="3200" dirty="0"/>
          </a:p>
          <a:p>
            <a:pPr lvl="1"/>
            <a:r>
              <a:rPr lang="nb-NO" sz="3200" b="1" dirty="0"/>
              <a:t>1995:</a:t>
            </a:r>
            <a:r>
              <a:rPr lang="nb-NO" sz="3200" dirty="0"/>
              <a:t> JavaScript utvikles av Brendan </a:t>
            </a:r>
            <a:r>
              <a:rPr lang="nb-NO" sz="3200" dirty="0" err="1"/>
              <a:t>Eich</a:t>
            </a:r>
            <a:r>
              <a:rPr lang="nb-NO" sz="3200" dirty="0"/>
              <a:t> hos Netscape over en periode på 10 dager. Helt i starten het JavaScript «</a:t>
            </a:r>
            <a:r>
              <a:rPr lang="nb-NO" sz="3200" dirty="0" err="1"/>
              <a:t>Mocha</a:t>
            </a:r>
            <a:r>
              <a:rPr lang="nb-NO" sz="3200" dirty="0"/>
              <a:t>» og «</a:t>
            </a:r>
            <a:r>
              <a:rPr lang="nb-NO" sz="3200" dirty="0" err="1"/>
              <a:t>LiveScript</a:t>
            </a:r>
            <a:r>
              <a:rPr lang="nb-NO" sz="3200" dirty="0"/>
              <a:t>» – kreativ markedsføring gjorde at navnet til slutt endte på JavaScript.</a:t>
            </a:r>
          </a:p>
          <a:p>
            <a:pPr marL="571500" lvl="1" indent="-571500">
              <a:buFont typeface="Arial" panose="020B0604020202020204" pitchFamily="34" charset="0"/>
              <a:buChar char="•"/>
            </a:pPr>
            <a:endParaRPr lang="nb-NO" sz="3200" dirty="0"/>
          </a:p>
          <a:p>
            <a:pPr marL="571500" lvl="1" indent="-571500">
              <a:buFont typeface="Arial" panose="020B0604020202020204" pitchFamily="34" charset="0"/>
              <a:buChar char="•"/>
            </a:pPr>
            <a:endParaRPr lang="nb-NO" sz="3200" dirty="0"/>
          </a:p>
          <a:p>
            <a:pPr marL="571500" lvl="1" indent="-571500">
              <a:buFont typeface="Arial" panose="020B0604020202020204" pitchFamily="34" charset="0"/>
              <a:buChar char="•"/>
            </a:pPr>
            <a:endParaRPr lang="nb-NO" sz="3200" dirty="0"/>
          </a:p>
          <a:p>
            <a:pPr marL="571500" lvl="1" indent="-571500">
              <a:buFont typeface="Arial" panose="020B0604020202020204" pitchFamily="34" charset="0"/>
              <a:buChar char="•"/>
            </a:pPr>
            <a:endParaRPr lang="nb-NO" sz="3200" dirty="0"/>
          </a:p>
        </p:txBody>
      </p:sp>
      <p:pic>
        <p:nvPicPr>
          <p:cNvPr id="2" name="Picture 1">
            <a:extLst>
              <a:ext uri="{FF2B5EF4-FFF2-40B4-BE49-F238E27FC236}">
                <a16:creationId xmlns:a16="http://schemas.microsoft.com/office/drawing/2014/main" id="{CBFDBBCC-B962-3948-9F01-9D194DEB4A7D}"/>
              </a:ext>
            </a:extLst>
          </p:cNvPr>
          <p:cNvPicPr>
            <a:picLocks noChangeAspect="1"/>
          </p:cNvPicPr>
          <p:nvPr/>
        </p:nvPicPr>
        <p:blipFill>
          <a:blip r:embed="rId2"/>
          <a:stretch>
            <a:fillRect/>
          </a:stretch>
        </p:blipFill>
        <p:spPr>
          <a:xfrm>
            <a:off x="15702491" y="4892267"/>
            <a:ext cx="3482976" cy="3454887"/>
          </a:xfrm>
          <a:prstGeom prst="rect">
            <a:avLst/>
          </a:prstGeom>
        </p:spPr>
      </p:pic>
    </p:spTree>
    <p:extLst>
      <p:ext uri="{BB962C8B-B14F-4D97-AF65-F5344CB8AC3E}">
        <p14:creationId xmlns:p14="http://schemas.microsoft.com/office/powerpoint/2010/main" val="2636790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48629C7-FC9C-B04F-98EE-A65F602100C9}"/>
              </a:ext>
            </a:extLst>
          </p:cNvPr>
          <p:cNvSpPr/>
          <p:nvPr/>
        </p:nvSpPr>
        <p:spPr>
          <a:xfrm>
            <a:off x="2826517" y="4450919"/>
            <a:ext cx="17102714" cy="7848302"/>
          </a:xfrm>
          <a:prstGeom prst="rect">
            <a:avLst/>
          </a:prstGeom>
        </p:spPr>
        <p:txBody>
          <a:bodyPr wrap="square">
            <a:spAutoFit/>
          </a:bodyPr>
          <a:lstStyle/>
          <a:p>
            <a:r>
              <a:rPr lang="nb-NO" sz="3600" b="1" dirty="0"/>
              <a:t>Flere nordmenn er sentrale i utviklingen av informatikken</a:t>
            </a:r>
          </a:p>
          <a:p>
            <a:pPr lvl="1"/>
            <a:endParaRPr lang="nb-NO" sz="3600" dirty="0"/>
          </a:p>
          <a:p>
            <a:pPr marL="571500" lvl="1" indent="-571500">
              <a:buFont typeface="Arial" panose="020B0604020202020204" pitchFamily="34" charset="0"/>
              <a:buChar char="•"/>
            </a:pPr>
            <a:r>
              <a:rPr lang="nb-NO" sz="3600" dirty="0"/>
              <a:t>Ole-Johan Dahl (Simula)</a:t>
            </a:r>
          </a:p>
          <a:p>
            <a:pPr marL="571500" lvl="1" indent="-571500">
              <a:buFont typeface="Arial" panose="020B0604020202020204" pitchFamily="34" charset="0"/>
              <a:buChar char="•"/>
            </a:pPr>
            <a:endParaRPr lang="nb-NO" sz="3600" dirty="0"/>
          </a:p>
          <a:p>
            <a:pPr marL="571500" lvl="1" indent="-571500">
              <a:buFont typeface="Arial" panose="020B0604020202020204" pitchFamily="34" charset="0"/>
              <a:buChar char="•"/>
            </a:pPr>
            <a:r>
              <a:rPr lang="nb-NO" sz="3600" dirty="0"/>
              <a:t>Kirsten Nygaard (Simula)</a:t>
            </a:r>
          </a:p>
          <a:p>
            <a:pPr marL="571500" lvl="1" indent="-571500">
              <a:buFont typeface="Arial" panose="020B0604020202020204" pitchFamily="34" charset="0"/>
              <a:buChar char="•"/>
            </a:pPr>
            <a:endParaRPr lang="nb-NO" sz="3600" dirty="0"/>
          </a:p>
          <a:p>
            <a:pPr marL="571500" lvl="1" indent="-571500">
              <a:buFont typeface="Arial" panose="020B0604020202020204" pitchFamily="34" charset="0"/>
              <a:buChar char="•"/>
            </a:pPr>
            <a:r>
              <a:rPr lang="nb-NO" sz="3600" dirty="0"/>
              <a:t>Trygve Reenskaug (MVC)</a:t>
            </a:r>
          </a:p>
          <a:p>
            <a:pPr marL="571500" lvl="1" indent="-571500">
              <a:buFont typeface="Arial" panose="020B0604020202020204" pitchFamily="34" charset="0"/>
              <a:buChar char="•"/>
            </a:pPr>
            <a:endParaRPr lang="nb-NO" sz="3600" dirty="0"/>
          </a:p>
          <a:p>
            <a:pPr marL="571500" lvl="1" indent="-571500">
              <a:buFont typeface="Arial" panose="020B0604020202020204" pitchFamily="34" charset="0"/>
              <a:buChar char="•"/>
            </a:pPr>
            <a:r>
              <a:rPr lang="nb-NO" sz="3600" dirty="0"/>
              <a:t>Håkon Wium Lie (CSS)</a:t>
            </a:r>
          </a:p>
          <a:p>
            <a:pPr marL="571500" lvl="1" indent="-571500">
              <a:buFont typeface="Arial" panose="020B0604020202020204" pitchFamily="34" charset="0"/>
              <a:buChar char="•"/>
            </a:pPr>
            <a:endParaRPr lang="nb-NO" sz="3600" dirty="0"/>
          </a:p>
          <a:p>
            <a:pPr marL="571500" lvl="1" indent="-571500">
              <a:buFont typeface="Arial" panose="020B0604020202020204" pitchFamily="34" charset="0"/>
              <a:buChar char="•"/>
            </a:pPr>
            <a:r>
              <a:rPr lang="nb-NO" sz="3600" dirty="0"/>
              <a:t>Øystein Ore (grafteori, veileder for Grace Hopper)</a:t>
            </a:r>
          </a:p>
          <a:p>
            <a:pPr marL="571500" lvl="1" indent="-571500">
              <a:buFont typeface="Arial" panose="020B0604020202020204" pitchFamily="34" charset="0"/>
              <a:buChar char="•"/>
            </a:pPr>
            <a:endParaRPr lang="nb-NO" sz="3600" dirty="0"/>
          </a:p>
          <a:p>
            <a:pPr marL="571500" lvl="1" indent="-571500">
              <a:buFont typeface="Arial" panose="020B0604020202020204" pitchFamily="34" charset="0"/>
              <a:buChar char="•"/>
            </a:pPr>
            <a:r>
              <a:rPr lang="nb-NO" sz="3600" dirty="0"/>
              <a:t>…</a:t>
            </a:r>
          </a:p>
          <a:p>
            <a:pPr marL="571500" lvl="1" indent="-571500">
              <a:buFont typeface="Arial" panose="020B0604020202020204" pitchFamily="34" charset="0"/>
              <a:buChar char="•"/>
            </a:pPr>
            <a:endParaRPr lang="nb-NO" sz="3600" dirty="0"/>
          </a:p>
        </p:txBody>
      </p:sp>
      <p:sp>
        <p:nvSpPr>
          <p:cNvPr id="4" name="Shape 182">
            <a:extLst>
              <a:ext uri="{FF2B5EF4-FFF2-40B4-BE49-F238E27FC236}">
                <a16:creationId xmlns:a16="http://schemas.microsoft.com/office/drawing/2014/main" id="{E20B4807-30E1-7D49-B20A-ECF8BD8CC464}"/>
              </a:ext>
            </a:extLst>
          </p:cNvPr>
          <p:cNvSpPr txBox="1"/>
          <p:nvPr/>
        </p:nvSpPr>
        <p:spPr>
          <a:xfrm>
            <a:off x="2826517" y="2325083"/>
            <a:ext cx="16726079"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Norges</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historiske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bidrag</a:t>
            </a:r>
            <a:endParaRPr lang="en-US" sz="8000" b="1" i="1" dirty="0">
              <a:solidFill>
                <a:schemeClr val="dk2"/>
              </a:solidFill>
              <a:latin typeface="Montserrat"/>
              <a:ea typeface="Montserrat"/>
              <a:cs typeface="Montserrat"/>
              <a:sym typeface="Montserrat"/>
            </a:endParaRPr>
          </a:p>
        </p:txBody>
      </p:sp>
      <p:sp>
        <p:nvSpPr>
          <p:cNvPr id="2" name="TextBox 1">
            <a:extLst>
              <a:ext uri="{FF2B5EF4-FFF2-40B4-BE49-F238E27FC236}">
                <a16:creationId xmlns:a16="http://schemas.microsoft.com/office/drawing/2014/main" id="{5F88B5CE-84DD-FE4C-8575-FD0A7ADEAE98}"/>
              </a:ext>
            </a:extLst>
          </p:cNvPr>
          <p:cNvSpPr txBox="1"/>
          <p:nvPr/>
        </p:nvSpPr>
        <p:spPr>
          <a:xfrm>
            <a:off x="8809892" y="5556738"/>
            <a:ext cx="561372" cy="1446550"/>
          </a:xfrm>
          <a:prstGeom prst="rect">
            <a:avLst/>
          </a:prstGeom>
          <a:noFill/>
        </p:spPr>
        <p:txBody>
          <a:bodyPr wrap="none" rtlCol="0">
            <a:spAutoFit/>
          </a:bodyPr>
          <a:lstStyle/>
          <a:p>
            <a:r>
              <a:rPr lang="nb-NO" sz="8800" dirty="0"/>
              <a:t>}</a:t>
            </a:r>
          </a:p>
        </p:txBody>
      </p:sp>
      <p:sp>
        <p:nvSpPr>
          <p:cNvPr id="5" name="TextBox 4">
            <a:extLst>
              <a:ext uri="{FF2B5EF4-FFF2-40B4-BE49-F238E27FC236}">
                <a16:creationId xmlns:a16="http://schemas.microsoft.com/office/drawing/2014/main" id="{4A6774DB-0BBC-C346-853B-2120FD2FC0AC}"/>
              </a:ext>
            </a:extLst>
          </p:cNvPr>
          <p:cNvSpPr txBox="1"/>
          <p:nvPr/>
        </p:nvSpPr>
        <p:spPr>
          <a:xfrm>
            <a:off x="9371264" y="6145908"/>
            <a:ext cx="6766596" cy="523220"/>
          </a:xfrm>
          <a:prstGeom prst="rect">
            <a:avLst/>
          </a:prstGeom>
          <a:noFill/>
        </p:spPr>
        <p:txBody>
          <a:bodyPr wrap="none" rtlCol="0">
            <a:spAutoFit/>
          </a:bodyPr>
          <a:lstStyle/>
          <a:p>
            <a:r>
              <a:rPr lang="nb-NO" sz="2800" dirty="0"/>
              <a:t>Starten på </a:t>
            </a:r>
            <a:r>
              <a:rPr lang="nb-NO" sz="2800" dirty="0" err="1"/>
              <a:t>objektorientert</a:t>
            </a:r>
            <a:r>
              <a:rPr lang="nb-NO" sz="2800" dirty="0"/>
              <a:t> programmering</a:t>
            </a:r>
          </a:p>
        </p:txBody>
      </p:sp>
    </p:spTree>
    <p:extLst>
      <p:ext uri="{BB962C8B-B14F-4D97-AF65-F5344CB8AC3E}">
        <p14:creationId xmlns:p14="http://schemas.microsoft.com/office/powerpoint/2010/main" val="9104243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2826516" y="2344539"/>
            <a:ext cx="16944844"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Hvilke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utfordringer</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har</a:t>
            </a:r>
            <a:r>
              <a:rPr lang="en-US" sz="8000" b="1" dirty="0">
                <a:solidFill>
                  <a:schemeClr val="dk2"/>
                </a:solidFill>
                <a:latin typeface="Montserrat"/>
                <a:ea typeface="Montserrat"/>
                <a:cs typeface="Montserrat"/>
                <a:sym typeface="Montserrat"/>
              </a:rPr>
              <a:t> vi </a:t>
            </a:r>
            <a:r>
              <a:rPr lang="en-US" sz="8000" b="1" dirty="0" err="1">
                <a:solidFill>
                  <a:schemeClr val="dk2"/>
                </a:solidFill>
                <a:latin typeface="Montserrat"/>
                <a:ea typeface="Montserrat"/>
                <a:cs typeface="Montserrat"/>
                <a:sym typeface="Montserrat"/>
              </a:rPr>
              <a:t>i</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dag</a:t>
            </a:r>
            <a:r>
              <a:rPr lang="en-US" sz="8000" b="1" dirty="0">
                <a:solidFill>
                  <a:schemeClr val="dk2"/>
                </a:solidFill>
                <a:latin typeface="Montserrat"/>
                <a:ea typeface="Montserrat"/>
                <a:cs typeface="Montserrat"/>
                <a:sym typeface="Montserrat"/>
              </a:rPr>
              <a:t>?</a:t>
            </a:r>
            <a:endParaRPr lang="en-US" sz="4800" b="1" dirty="0">
              <a:solidFill>
                <a:schemeClr val="dk2"/>
              </a:solidFill>
              <a:latin typeface="Montserrat"/>
              <a:ea typeface="Montserrat"/>
              <a:cs typeface="Montserrat"/>
              <a:sym typeface="Montserrat"/>
            </a:endParaRPr>
          </a:p>
        </p:txBody>
      </p:sp>
      <p:pic>
        <p:nvPicPr>
          <p:cNvPr id="6" name="Picture 5">
            <a:extLst>
              <a:ext uri="{FF2B5EF4-FFF2-40B4-BE49-F238E27FC236}">
                <a16:creationId xmlns:a16="http://schemas.microsoft.com/office/drawing/2014/main" id="{22EA2225-4F9C-9C4D-8436-2A1396E06E20}"/>
              </a:ext>
            </a:extLst>
          </p:cNvPr>
          <p:cNvPicPr>
            <a:picLocks noChangeAspect="1"/>
          </p:cNvPicPr>
          <p:nvPr/>
        </p:nvPicPr>
        <p:blipFill>
          <a:blip r:embed="rId3"/>
          <a:stretch>
            <a:fillRect/>
          </a:stretch>
        </p:blipFill>
        <p:spPr>
          <a:xfrm>
            <a:off x="2509791" y="4141695"/>
            <a:ext cx="19035338" cy="7960658"/>
          </a:xfrm>
          <a:prstGeom prst="rect">
            <a:avLst/>
          </a:prstGeom>
        </p:spPr>
      </p:pic>
    </p:spTree>
    <p:extLst>
      <p:ext uri="{BB962C8B-B14F-4D97-AF65-F5344CB8AC3E}">
        <p14:creationId xmlns:p14="http://schemas.microsoft.com/office/powerpoint/2010/main" val="30670647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0" y="1430139"/>
            <a:ext cx="24377650" cy="1449748"/>
          </a:xfrm>
          <a:prstGeom prst="rect">
            <a:avLst/>
          </a:prstGeom>
          <a:noFill/>
          <a:ln>
            <a:noFill/>
          </a:ln>
        </p:spPr>
        <p:txBody>
          <a:bodyPr lIns="91425" tIns="45700" rIns="91425" bIns="45700" anchor="t" anchorCtr="0">
            <a:noAutofit/>
          </a:bodyPr>
          <a:lstStyle/>
          <a:p>
            <a:pPr lvl="0" algn="ctr">
              <a:buSzPct val="25000"/>
            </a:pPr>
            <a:r>
              <a:rPr lang="en-US" sz="8000" b="1" dirty="0">
                <a:solidFill>
                  <a:schemeClr val="dk2"/>
                </a:solidFill>
                <a:latin typeface="Montserrat"/>
                <a:ea typeface="Montserrat"/>
                <a:cs typeface="Montserrat"/>
                <a:sym typeface="Montserrat"/>
              </a:rPr>
              <a:t>Fire </a:t>
            </a:r>
            <a:r>
              <a:rPr lang="en-US" sz="8000" b="1" dirty="0" err="1">
                <a:solidFill>
                  <a:schemeClr val="dk2"/>
                </a:solidFill>
                <a:latin typeface="Montserrat"/>
                <a:ea typeface="Montserrat"/>
                <a:cs typeface="Montserrat"/>
                <a:sym typeface="Montserrat"/>
              </a:rPr>
              <a:t>filmtips</a:t>
            </a:r>
            <a:r>
              <a:rPr lang="en-US" sz="8000" b="1" dirty="0">
                <a:solidFill>
                  <a:schemeClr val="dk2"/>
                </a:solidFill>
                <a:latin typeface="Montserrat"/>
                <a:ea typeface="Montserrat"/>
                <a:cs typeface="Montserrat"/>
                <a:sym typeface="Montserrat"/>
              </a:rPr>
              <a:t>!</a:t>
            </a:r>
            <a:endParaRPr lang="en-US" sz="4800" b="1" dirty="0">
              <a:solidFill>
                <a:schemeClr val="dk2"/>
              </a:solidFill>
              <a:latin typeface="Montserrat"/>
              <a:ea typeface="Montserrat"/>
              <a:cs typeface="Montserrat"/>
              <a:sym typeface="Montserrat"/>
            </a:endParaRPr>
          </a:p>
        </p:txBody>
      </p:sp>
      <p:pic>
        <p:nvPicPr>
          <p:cNvPr id="7" name="Picture 6">
            <a:extLst>
              <a:ext uri="{FF2B5EF4-FFF2-40B4-BE49-F238E27FC236}">
                <a16:creationId xmlns:a16="http://schemas.microsoft.com/office/drawing/2014/main" id="{DD12CB57-597B-224A-9443-DEF5C5311E03}"/>
              </a:ext>
            </a:extLst>
          </p:cNvPr>
          <p:cNvPicPr>
            <a:picLocks noChangeAspect="1"/>
          </p:cNvPicPr>
          <p:nvPr/>
        </p:nvPicPr>
        <p:blipFill>
          <a:blip r:embed="rId2"/>
          <a:stretch>
            <a:fillRect/>
          </a:stretch>
        </p:blipFill>
        <p:spPr>
          <a:xfrm>
            <a:off x="1905779" y="3496235"/>
            <a:ext cx="20566092" cy="6723530"/>
          </a:xfrm>
          <a:prstGeom prst="rect">
            <a:avLst/>
          </a:prstGeom>
        </p:spPr>
      </p:pic>
    </p:spTree>
    <p:extLst>
      <p:ext uri="{BB962C8B-B14F-4D97-AF65-F5344CB8AC3E}">
        <p14:creationId xmlns:p14="http://schemas.microsoft.com/office/powerpoint/2010/main" val="2955629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p:nvPr/>
        </p:nvSpPr>
        <p:spPr>
          <a:xfrm>
            <a:off x="4831423" y="7272347"/>
            <a:ext cx="14638605" cy="1604607"/>
          </a:xfrm>
          <a:prstGeom prst="rect">
            <a:avLst/>
          </a:prstGeom>
          <a:noFill/>
          <a:ln>
            <a:noFill/>
          </a:ln>
        </p:spPr>
        <p:txBody>
          <a:bodyPr lIns="217475" tIns="108725" rIns="217475" bIns="108725" anchor="t" anchorCtr="0">
            <a:noAutofit/>
          </a:bodyPr>
          <a:lstStyle/>
          <a:p>
            <a:pPr lvl="0" algn="ctr">
              <a:lnSpc>
                <a:spcPct val="155882"/>
              </a:lnSpc>
              <a:buClr>
                <a:schemeClr val="dk1"/>
              </a:buClr>
              <a:buSzPct val="25000"/>
            </a:pPr>
            <a:r>
              <a:rPr lang="nb-NO" sz="4400" dirty="0">
                <a:solidFill>
                  <a:schemeClr val="tx1">
                    <a:lumMod val="75000"/>
                  </a:schemeClr>
                </a:solidFill>
                <a:latin typeface="Arial" panose="020B0604020202020204" pitchFamily="34" charset="0"/>
                <a:cs typeface="Arial" panose="020B0604020202020204" pitchFamily="34" charset="0"/>
              </a:rPr>
              <a:t>Denne gangen mer i dybde.</a:t>
            </a:r>
            <a:endParaRPr lang="en-US" sz="4400" i="1" dirty="0">
              <a:solidFill>
                <a:schemeClr val="tx1">
                  <a:lumMod val="75000"/>
                </a:schemeClr>
              </a:solidFill>
              <a:latin typeface="Arial" panose="020B0604020202020204" pitchFamily="34" charset="0"/>
              <a:ea typeface="Source Sans Pro"/>
              <a:cs typeface="Arial" panose="020B0604020202020204" pitchFamily="34" charset="0"/>
              <a:sym typeface="Source Sans Pro"/>
            </a:endParaRPr>
          </a:p>
        </p:txBody>
      </p:sp>
      <p:sp>
        <p:nvSpPr>
          <p:cNvPr id="56" name="Shape 56"/>
          <p:cNvSpPr/>
          <p:nvPr/>
        </p:nvSpPr>
        <p:spPr>
          <a:xfrm>
            <a:off x="5915671" y="5430909"/>
            <a:ext cx="12590990" cy="948977"/>
          </a:xfrm>
          <a:prstGeom prst="rect">
            <a:avLst/>
          </a:prstGeom>
          <a:noFill/>
          <a:ln>
            <a:noFill/>
          </a:ln>
        </p:spPr>
        <p:txBody>
          <a:bodyPr lIns="0" tIns="0" rIns="0" bIns="0" anchor="ctr" anchorCtr="0">
            <a:noAutofit/>
          </a:bodyPr>
          <a:lstStyle/>
          <a:p>
            <a:pPr marL="0" marR="0" lvl="0" indent="0" algn="ctr" rtl="0">
              <a:lnSpc>
                <a:spcPct val="115625"/>
              </a:lnSpc>
              <a:spcBef>
                <a:spcPts val="0"/>
              </a:spcBef>
              <a:buSzPct val="25000"/>
              <a:buNone/>
            </a:pPr>
            <a:r>
              <a:rPr lang="en-US" sz="6400" b="1" dirty="0" err="1">
                <a:solidFill>
                  <a:schemeClr val="dk2"/>
                </a:solidFill>
                <a:latin typeface="Montserrat"/>
                <a:ea typeface="Montserrat"/>
                <a:cs typeface="Montserrat"/>
                <a:sym typeface="Montserrat"/>
              </a:rPr>
              <a:t>Hva</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er</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programmering</a:t>
            </a:r>
            <a:r>
              <a:rPr lang="en-US" sz="6400" b="1" dirty="0">
                <a:solidFill>
                  <a:schemeClr val="dk2"/>
                </a:solidFill>
                <a:latin typeface="Montserrat"/>
                <a:ea typeface="Montserrat"/>
                <a:cs typeface="Montserrat"/>
                <a:sym typeface="Montserrat"/>
              </a:rPr>
              <a:t>?</a:t>
            </a:r>
          </a:p>
        </p:txBody>
      </p:sp>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983ED2-A7E7-1445-BE22-5E4DBF3DF067}"/>
              </a:ext>
            </a:extLst>
          </p:cNvPr>
          <p:cNvSpPr txBox="1"/>
          <p:nvPr/>
        </p:nvSpPr>
        <p:spPr>
          <a:xfrm>
            <a:off x="2826517" y="6324600"/>
            <a:ext cx="17871249" cy="1938992"/>
          </a:xfrm>
          <a:prstGeom prst="rect">
            <a:avLst/>
          </a:prstGeom>
          <a:noFill/>
        </p:spPr>
        <p:txBody>
          <a:bodyPr wrap="square" rtlCol="0">
            <a:spAutoFit/>
          </a:bodyPr>
          <a:lstStyle/>
          <a:p>
            <a:pPr algn="ctr"/>
            <a:r>
              <a:rPr lang="nb-NO" sz="6000" dirty="0" err="1">
                <a:latin typeface="Menlo" panose="020B0609030804020204" pitchFamily="49" charset="0"/>
              </a:rPr>
              <a:t>console.log</a:t>
            </a:r>
            <a:r>
              <a:rPr lang="nb-NO" sz="6000" dirty="0">
                <a:latin typeface="Menlo" panose="020B0609030804020204" pitchFamily="49" charset="0"/>
              </a:rPr>
              <a:t>(             );</a:t>
            </a:r>
          </a:p>
          <a:p>
            <a:pPr algn="ctr"/>
            <a:endParaRPr lang="nb-NO" sz="6000" dirty="0"/>
          </a:p>
        </p:txBody>
      </p:sp>
      <p:sp>
        <p:nvSpPr>
          <p:cNvPr id="3" name="Rectangle 2">
            <a:extLst>
              <a:ext uri="{FF2B5EF4-FFF2-40B4-BE49-F238E27FC236}">
                <a16:creationId xmlns:a16="http://schemas.microsoft.com/office/drawing/2014/main" id="{CFA813C7-911A-CA4B-9773-BF4DBC3D1AE5}"/>
              </a:ext>
            </a:extLst>
          </p:cNvPr>
          <p:cNvSpPr/>
          <p:nvPr/>
        </p:nvSpPr>
        <p:spPr>
          <a:xfrm>
            <a:off x="5953499" y="8412956"/>
            <a:ext cx="11617283" cy="1077218"/>
          </a:xfrm>
          <a:prstGeom prst="rect">
            <a:avLst/>
          </a:prstGeom>
        </p:spPr>
        <p:txBody>
          <a:bodyPr wrap="none">
            <a:spAutoFit/>
          </a:bodyPr>
          <a:lstStyle/>
          <a:p>
            <a:r>
              <a:rPr lang="nb-NO" sz="3200" dirty="0"/>
              <a:t>Hvordan ser Hello World ut i andre programmeringsspråk:</a:t>
            </a:r>
          </a:p>
          <a:p>
            <a:r>
              <a:rPr lang="nb-NO" sz="3200" dirty="0">
                <a:hlinkClick r:id="rId2"/>
              </a:rPr>
              <a:t>http://wiki.c2.com/?</a:t>
            </a:r>
            <a:r>
              <a:rPr lang="nb-NO" sz="3200" dirty="0" err="1">
                <a:hlinkClick r:id="rId2"/>
              </a:rPr>
              <a:t>HelloWorldInManyProgrammingLanguages</a:t>
            </a:r>
            <a:r>
              <a:rPr lang="nb-NO" sz="3200" dirty="0">
                <a:hlinkClick r:id="rId2"/>
              </a:rPr>
              <a:t> </a:t>
            </a:r>
            <a:endParaRPr lang="nb-NO" sz="3200" dirty="0"/>
          </a:p>
        </p:txBody>
      </p:sp>
      <p:sp>
        <p:nvSpPr>
          <p:cNvPr id="4" name="Rectangle 3">
            <a:extLst>
              <a:ext uri="{FF2B5EF4-FFF2-40B4-BE49-F238E27FC236}">
                <a16:creationId xmlns:a16="http://schemas.microsoft.com/office/drawing/2014/main" id="{FF8E42EB-4C7B-6342-BC6D-08FBA849A95D}"/>
              </a:ext>
            </a:extLst>
          </p:cNvPr>
          <p:cNvSpPr/>
          <p:nvPr/>
        </p:nvSpPr>
        <p:spPr>
          <a:xfrm>
            <a:off x="10941184" y="6324600"/>
            <a:ext cx="6207148" cy="1015663"/>
          </a:xfrm>
          <a:prstGeom prst="rect">
            <a:avLst/>
          </a:prstGeom>
        </p:spPr>
        <p:txBody>
          <a:bodyPr wrap="none">
            <a:spAutoFit/>
          </a:bodyPr>
          <a:lstStyle/>
          <a:p>
            <a:r>
              <a:rPr lang="nb-NO" sz="6000" dirty="0">
                <a:solidFill>
                  <a:srgbClr val="A31515"/>
                </a:solidFill>
                <a:latin typeface="Menlo" panose="020B0609030804020204" pitchFamily="49" charset="0"/>
              </a:rPr>
              <a:t>"</a:t>
            </a:r>
            <a:r>
              <a:rPr lang="nb-NO" sz="6000" dirty="0" err="1">
                <a:solidFill>
                  <a:srgbClr val="A31515"/>
                </a:solidFill>
                <a:latin typeface="Menlo" panose="020B0609030804020204" pitchFamily="49" charset="0"/>
              </a:rPr>
              <a:t>Hello</a:t>
            </a:r>
            <a:r>
              <a:rPr lang="nb-NO" sz="6000" dirty="0">
                <a:solidFill>
                  <a:srgbClr val="A31515"/>
                </a:solidFill>
                <a:latin typeface="Menlo" panose="020B0609030804020204" pitchFamily="49" charset="0"/>
              </a:rPr>
              <a:t> World"</a:t>
            </a:r>
            <a:endParaRPr lang="nb-NO" sz="6000" dirty="0"/>
          </a:p>
        </p:txBody>
      </p:sp>
      <p:grpSp>
        <p:nvGrpSpPr>
          <p:cNvPr id="7" name="Group 6">
            <a:extLst>
              <a:ext uri="{FF2B5EF4-FFF2-40B4-BE49-F238E27FC236}">
                <a16:creationId xmlns:a16="http://schemas.microsoft.com/office/drawing/2014/main" id="{9D83BAFA-7974-A44D-9B31-D3CD27A4BED3}"/>
              </a:ext>
            </a:extLst>
          </p:cNvPr>
          <p:cNvGrpSpPr/>
          <p:nvPr/>
        </p:nvGrpSpPr>
        <p:grpSpPr>
          <a:xfrm>
            <a:off x="1912970" y="10015206"/>
            <a:ext cx="15268741" cy="2704138"/>
            <a:chOff x="1912970" y="10015206"/>
            <a:chExt cx="15268741" cy="2704138"/>
          </a:xfrm>
        </p:grpSpPr>
        <p:pic>
          <p:nvPicPr>
            <p:cNvPr id="5" name="Picture 4">
              <a:extLst>
                <a:ext uri="{FF2B5EF4-FFF2-40B4-BE49-F238E27FC236}">
                  <a16:creationId xmlns:a16="http://schemas.microsoft.com/office/drawing/2014/main" id="{4AEDB36E-B05A-704E-B163-9BA3CCB48877}"/>
                </a:ext>
              </a:extLst>
            </p:cNvPr>
            <p:cNvPicPr>
              <a:picLocks noChangeAspect="1"/>
            </p:cNvPicPr>
            <p:nvPr/>
          </p:nvPicPr>
          <p:blipFill>
            <a:blip r:embed="rId3"/>
            <a:stretch>
              <a:fillRect/>
            </a:stretch>
          </p:blipFill>
          <p:spPr>
            <a:xfrm>
              <a:off x="9994028" y="10015206"/>
              <a:ext cx="7187683" cy="2704138"/>
            </a:xfrm>
            <a:prstGeom prst="rect">
              <a:avLst/>
            </a:prstGeom>
          </p:spPr>
        </p:pic>
        <p:sp>
          <p:nvSpPr>
            <p:cNvPr id="6" name="TextBox 5">
              <a:extLst>
                <a:ext uri="{FF2B5EF4-FFF2-40B4-BE49-F238E27FC236}">
                  <a16:creationId xmlns:a16="http://schemas.microsoft.com/office/drawing/2014/main" id="{956A870A-B012-EB4F-AFC3-3CB4D7EC4434}"/>
                </a:ext>
              </a:extLst>
            </p:cNvPr>
            <p:cNvSpPr txBox="1"/>
            <p:nvPr/>
          </p:nvSpPr>
          <p:spPr>
            <a:xfrm>
              <a:off x="1912970" y="11074888"/>
              <a:ext cx="8081058" cy="584775"/>
            </a:xfrm>
            <a:prstGeom prst="rect">
              <a:avLst/>
            </a:prstGeom>
            <a:noFill/>
          </p:spPr>
          <p:txBody>
            <a:bodyPr wrap="none" rtlCol="0">
              <a:spAutoFit/>
            </a:bodyPr>
            <a:lstStyle/>
            <a:p>
              <a:r>
                <a:rPr lang="nb-NO" sz="3200" dirty="0"/>
                <a:t>Vi skriver heldigvis ikke kode som dette! </a:t>
              </a:r>
              <a:r>
                <a:rPr lang="nb-NO" sz="3200" dirty="0">
                  <a:sym typeface="Wingdings" pitchFamily="2" charset="2"/>
                </a:rPr>
                <a:t> </a:t>
              </a:r>
              <a:endParaRPr lang="nb-NO" sz="3200" dirty="0"/>
            </a:p>
          </p:txBody>
        </p:sp>
      </p:grpSp>
    </p:spTree>
    <p:extLst>
      <p:ext uri="{BB962C8B-B14F-4D97-AF65-F5344CB8AC3E}">
        <p14:creationId xmlns:p14="http://schemas.microsoft.com/office/powerpoint/2010/main" val="1833847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2826517" y="1832714"/>
            <a:ext cx="20648945"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6000" dirty="0" err="1">
                <a:solidFill>
                  <a:schemeClr val="dk2"/>
                </a:solidFill>
                <a:latin typeface="Montserrat"/>
                <a:ea typeface="Montserrat"/>
                <a:cs typeface="Montserrat"/>
                <a:sym typeface="Montserrat"/>
              </a:rPr>
              <a:t>Hvis</a:t>
            </a:r>
            <a:r>
              <a:rPr lang="en-US" sz="6000" dirty="0">
                <a:solidFill>
                  <a:schemeClr val="dk2"/>
                </a:solidFill>
                <a:latin typeface="Montserrat"/>
                <a:ea typeface="Montserrat"/>
                <a:cs typeface="Montserrat"/>
                <a:sym typeface="Montserrat"/>
              </a:rPr>
              <a:t> man </a:t>
            </a:r>
            <a:r>
              <a:rPr lang="en-US" sz="6000" dirty="0" err="1">
                <a:solidFill>
                  <a:schemeClr val="dk2"/>
                </a:solidFill>
                <a:latin typeface="Montserrat"/>
                <a:ea typeface="Montserrat"/>
                <a:cs typeface="Montserrat"/>
                <a:sym typeface="Montserrat"/>
              </a:rPr>
              <a:t>ikke</a:t>
            </a:r>
            <a:r>
              <a:rPr lang="en-US" sz="6000" dirty="0">
                <a:solidFill>
                  <a:schemeClr val="dk2"/>
                </a:solidFill>
                <a:latin typeface="Montserrat"/>
                <a:ea typeface="Montserrat"/>
                <a:cs typeface="Montserrat"/>
                <a:sym typeface="Montserrat"/>
              </a:rPr>
              <a:t> </a:t>
            </a:r>
            <a:r>
              <a:rPr lang="en-US" sz="6000" dirty="0" err="1">
                <a:solidFill>
                  <a:schemeClr val="dk2"/>
                </a:solidFill>
                <a:latin typeface="Montserrat"/>
                <a:ea typeface="Montserrat"/>
                <a:cs typeface="Montserrat"/>
                <a:sym typeface="Montserrat"/>
              </a:rPr>
              <a:t>hadde</a:t>
            </a:r>
            <a:r>
              <a:rPr lang="en-US" sz="6000" dirty="0">
                <a:solidFill>
                  <a:schemeClr val="dk2"/>
                </a:solidFill>
                <a:latin typeface="Montserrat"/>
                <a:ea typeface="Montserrat"/>
                <a:cs typeface="Montserrat"/>
                <a:sym typeface="Montserrat"/>
              </a:rPr>
              <a:t> </a:t>
            </a:r>
            <a:r>
              <a:rPr lang="en-US" sz="6000" dirty="0" err="1">
                <a:solidFill>
                  <a:schemeClr val="dk2"/>
                </a:solidFill>
                <a:latin typeface="Montserrat"/>
                <a:ea typeface="Montserrat"/>
                <a:cs typeface="Montserrat"/>
                <a:sym typeface="Montserrat"/>
              </a:rPr>
              <a:t>programmeringsspråk</a:t>
            </a:r>
            <a:r>
              <a:rPr lang="en-US" sz="6000" dirty="0">
                <a:solidFill>
                  <a:schemeClr val="dk2"/>
                </a:solidFill>
                <a:latin typeface="Montserrat"/>
                <a:ea typeface="Montserrat"/>
                <a:cs typeface="Montserrat"/>
                <a:sym typeface="Montserrat"/>
              </a:rPr>
              <a:t>…</a:t>
            </a:r>
          </a:p>
        </p:txBody>
      </p:sp>
      <p:sp>
        <p:nvSpPr>
          <p:cNvPr id="5" name="TextBox 4">
            <a:extLst>
              <a:ext uri="{FF2B5EF4-FFF2-40B4-BE49-F238E27FC236}">
                <a16:creationId xmlns:a16="http://schemas.microsoft.com/office/drawing/2014/main" id="{62C1CED8-B157-5042-A092-F224F8804EA0}"/>
              </a:ext>
            </a:extLst>
          </p:cNvPr>
          <p:cNvSpPr txBox="1"/>
          <p:nvPr/>
        </p:nvSpPr>
        <p:spPr>
          <a:xfrm>
            <a:off x="2826517" y="5152292"/>
            <a:ext cx="7672293" cy="1200329"/>
          </a:xfrm>
          <a:prstGeom prst="rect">
            <a:avLst/>
          </a:prstGeom>
          <a:noFill/>
        </p:spPr>
        <p:txBody>
          <a:bodyPr wrap="none" rtlCol="0">
            <a:spAutoFit/>
          </a:bodyPr>
          <a:lstStyle/>
          <a:p>
            <a:r>
              <a:rPr lang="nb-NO" sz="3600" dirty="0" err="1">
                <a:latin typeface="Menlo" panose="020B0609030804020204" pitchFamily="49" charset="0"/>
              </a:rPr>
              <a:t>console.log</a:t>
            </a:r>
            <a:r>
              <a:rPr lang="nb-NO" sz="3600" dirty="0">
                <a:latin typeface="Menlo" panose="020B0609030804020204" pitchFamily="49" charset="0"/>
              </a:rPr>
              <a:t>(</a:t>
            </a:r>
            <a:r>
              <a:rPr lang="nb-NO" sz="3600" dirty="0">
                <a:solidFill>
                  <a:srgbClr val="A31515"/>
                </a:solidFill>
                <a:latin typeface="Menlo" panose="020B0609030804020204" pitchFamily="49" charset="0"/>
              </a:rPr>
              <a:t>"</a:t>
            </a:r>
            <a:r>
              <a:rPr lang="nb-NO" sz="3600" dirty="0" err="1">
                <a:solidFill>
                  <a:srgbClr val="A31515"/>
                </a:solidFill>
                <a:latin typeface="Menlo" panose="020B0609030804020204" pitchFamily="49" charset="0"/>
              </a:rPr>
              <a:t>Hello</a:t>
            </a:r>
            <a:r>
              <a:rPr lang="nb-NO" sz="3600" dirty="0">
                <a:solidFill>
                  <a:srgbClr val="A31515"/>
                </a:solidFill>
                <a:latin typeface="Menlo" panose="020B0609030804020204" pitchFamily="49" charset="0"/>
              </a:rPr>
              <a:t> World"</a:t>
            </a:r>
            <a:r>
              <a:rPr lang="nb-NO" sz="3600" dirty="0">
                <a:latin typeface="Menlo" panose="020B0609030804020204" pitchFamily="49" charset="0"/>
              </a:rPr>
              <a:t>);</a:t>
            </a:r>
          </a:p>
          <a:p>
            <a:endParaRPr lang="nb-NO" sz="3600" dirty="0"/>
          </a:p>
        </p:txBody>
      </p:sp>
      <p:grpSp>
        <p:nvGrpSpPr>
          <p:cNvPr id="8" name="Group 7">
            <a:extLst>
              <a:ext uri="{FF2B5EF4-FFF2-40B4-BE49-F238E27FC236}">
                <a16:creationId xmlns:a16="http://schemas.microsoft.com/office/drawing/2014/main" id="{47CF07C8-055D-7C4C-878B-88B5091EEDFC}"/>
              </a:ext>
            </a:extLst>
          </p:cNvPr>
          <p:cNvGrpSpPr/>
          <p:nvPr/>
        </p:nvGrpSpPr>
        <p:grpSpPr>
          <a:xfrm>
            <a:off x="10638692" y="4696763"/>
            <a:ext cx="12432717" cy="7001471"/>
            <a:chOff x="10638692" y="4696763"/>
            <a:chExt cx="12432717" cy="7001471"/>
          </a:xfrm>
        </p:grpSpPr>
        <p:pic>
          <p:nvPicPr>
            <p:cNvPr id="2" name="Picture 1">
              <a:extLst>
                <a:ext uri="{FF2B5EF4-FFF2-40B4-BE49-F238E27FC236}">
                  <a16:creationId xmlns:a16="http://schemas.microsoft.com/office/drawing/2014/main" id="{D5041343-2635-5448-B745-7C7D0124E7C7}"/>
                </a:ext>
              </a:extLst>
            </p:cNvPr>
            <p:cNvPicPr>
              <a:picLocks noChangeAspect="1"/>
            </p:cNvPicPr>
            <p:nvPr/>
          </p:nvPicPr>
          <p:blipFill>
            <a:blip r:embed="rId2"/>
            <a:stretch>
              <a:fillRect/>
            </a:stretch>
          </p:blipFill>
          <p:spPr>
            <a:xfrm>
              <a:off x="14894170" y="4696763"/>
              <a:ext cx="8059126" cy="6327120"/>
            </a:xfrm>
            <a:prstGeom prst="rect">
              <a:avLst/>
            </a:prstGeom>
          </p:spPr>
        </p:pic>
        <p:cxnSp>
          <p:nvCxnSpPr>
            <p:cNvPr id="7" name="Straight Arrow Connector 6">
              <a:extLst>
                <a:ext uri="{FF2B5EF4-FFF2-40B4-BE49-F238E27FC236}">
                  <a16:creationId xmlns:a16="http://schemas.microsoft.com/office/drawing/2014/main" id="{8A7C528C-579D-FF40-90F9-383CD91B2C15}"/>
                </a:ext>
              </a:extLst>
            </p:cNvPr>
            <p:cNvCxnSpPr>
              <a:cxnSpLocks/>
            </p:cNvCxnSpPr>
            <p:nvPr/>
          </p:nvCxnSpPr>
          <p:spPr>
            <a:xfrm>
              <a:off x="10638692" y="5609492"/>
              <a:ext cx="3640016" cy="109024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819BFE2-DAE1-214A-A665-210C7822B9C8}"/>
                </a:ext>
              </a:extLst>
            </p:cNvPr>
            <p:cNvSpPr txBox="1"/>
            <p:nvPr/>
          </p:nvSpPr>
          <p:spPr>
            <a:xfrm>
              <a:off x="14894170" y="11236569"/>
              <a:ext cx="8177239" cy="461665"/>
            </a:xfrm>
            <a:prstGeom prst="rect">
              <a:avLst/>
            </a:prstGeom>
            <a:noFill/>
          </p:spPr>
          <p:txBody>
            <a:bodyPr wrap="none" rtlCol="0">
              <a:spAutoFit/>
            </a:bodyPr>
            <a:lstStyle/>
            <a:p>
              <a:r>
                <a:rPr lang="nb-NO" sz="2400" dirty="0"/>
                <a:t>Bildet viser bare et lite utdrag av maskinkoden som trengs!</a:t>
              </a:r>
            </a:p>
          </p:txBody>
        </p:sp>
      </p:grpSp>
      <p:pic>
        <p:nvPicPr>
          <p:cNvPr id="3" name="Picture 2">
            <a:extLst>
              <a:ext uri="{FF2B5EF4-FFF2-40B4-BE49-F238E27FC236}">
                <a16:creationId xmlns:a16="http://schemas.microsoft.com/office/drawing/2014/main" id="{BEC25913-5B9F-2348-B983-B70AA67260BA}"/>
              </a:ext>
            </a:extLst>
          </p:cNvPr>
          <p:cNvPicPr>
            <a:picLocks noChangeAspect="1"/>
          </p:cNvPicPr>
          <p:nvPr/>
        </p:nvPicPr>
        <p:blipFill>
          <a:blip r:embed="rId3"/>
          <a:stretch>
            <a:fillRect/>
          </a:stretch>
        </p:blipFill>
        <p:spPr>
          <a:xfrm>
            <a:off x="2826517" y="7155277"/>
            <a:ext cx="3852236" cy="2134347"/>
          </a:xfrm>
          <a:prstGeom prst="rect">
            <a:avLst/>
          </a:prstGeom>
        </p:spPr>
      </p:pic>
    </p:spTree>
    <p:extLst>
      <p:ext uri="{BB962C8B-B14F-4D97-AF65-F5344CB8AC3E}">
        <p14:creationId xmlns:p14="http://schemas.microsoft.com/office/powerpoint/2010/main" val="917261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48629C7-FC9C-B04F-98EE-A65F602100C9}"/>
              </a:ext>
            </a:extLst>
          </p:cNvPr>
          <p:cNvSpPr/>
          <p:nvPr/>
        </p:nvSpPr>
        <p:spPr>
          <a:xfrm>
            <a:off x="2826517" y="4450919"/>
            <a:ext cx="20732730" cy="4524315"/>
          </a:xfrm>
          <a:prstGeom prst="rect">
            <a:avLst/>
          </a:prstGeom>
        </p:spPr>
        <p:txBody>
          <a:bodyPr wrap="square">
            <a:spAutoFit/>
          </a:bodyPr>
          <a:lstStyle/>
          <a:p>
            <a:r>
              <a:rPr lang="nb-NO" sz="3600" dirty="0"/>
              <a:t>Programmeringsspråkene vi bruker abstraherer bort kompleksiteten i maskinkode.</a:t>
            </a:r>
          </a:p>
          <a:p>
            <a:endParaRPr lang="nb-NO" sz="3600" dirty="0"/>
          </a:p>
          <a:p>
            <a:r>
              <a:rPr lang="nb-NO" sz="3600" dirty="0"/>
              <a:t>Noen språk abstraherer mer enn andre. Jo mer abstraksjon («høynivå»), jo lenger bort fra maskinkode er man, og jo mindre kontroll har man på blant annet minnehåndtering. Til gjengjeld skriver man gjerne mindre (og mer leselig) kode jo høyere abstraksjonen er. Lavnivå er komplisert!</a:t>
            </a:r>
          </a:p>
          <a:p>
            <a:endParaRPr lang="nb-NO" sz="3600" dirty="0"/>
          </a:p>
          <a:p>
            <a:r>
              <a:rPr lang="nb-NO" sz="3600" dirty="0"/>
              <a:t>Eksempler på høynivå-språk: JavaScript, Java, C#, C. Disse varierer i </a:t>
            </a:r>
            <a:r>
              <a:rPr lang="nb-NO" sz="3600" i="1" dirty="0"/>
              <a:t>hvor</a:t>
            </a:r>
            <a:r>
              <a:rPr lang="nb-NO" sz="3600" dirty="0"/>
              <a:t> høynivå de er!</a:t>
            </a:r>
          </a:p>
          <a:p>
            <a:r>
              <a:rPr lang="nb-NO" sz="3600" dirty="0"/>
              <a:t>Eksempler på lavnivå-språk: Assembly. </a:t>
            </a:r>
          </a:p>
        </p:txBody>
      </p:sp>
      <p:sp>
        <p:nvSpPr>
          <p:cNvPr id="4" name="Shape 182">
            <a:extLst>
              <a:ext uri="{FF2B5EF4-FFF2-40B4-BE49-F238E27FC236}">
                <a16:creationId xmlns:a16="http://schemas.microsoft.com/office/drawing/2014/main" id="{E20B4807-30E1-7D49-B20A-ECF8BD8CC464}"/>
              </a:ext>
            </a:extLst>
          </p:cNvPr>
          <p:cNvSpPr txBox="1"/>
          <p:nvPr/>
        </p:nvSpPr>
        <p:spPr>
          <a:xfrm>
            <a:off x="2826517" y="2325083"/>
            <a:ext cx="16726079"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dirty="0" err="1">
                <a:solidFill>
                  <a:schemeClr val="dk2"/>
                </a:solidFill>
                <a:latin typeface="Montserrat"/>
                <a:ea typeface="Montserrat"/>
                <a:cs typeface="Montserrat"/>
                <a:sym typeface="Montserrat"/>
              </a:rPr>
              <a:t>Abstraksjonsnivåer</a:t>
            </a:r>
            <a:endParaRPr lang="en-US" sz="8000" dirty="0">
              <a:solidFill>
                <a:schemeClr val="dk2"/>
              </a:solidFill>
              <a:latin typeface="Montserrat"/>
              <a:ea typeface="Montserrat"/>
              <a:cs typeface="Montserrat"/>
              <a:sym typeface="Montserrat"/>
            </a:endParaRPr>
          </a:p>
        </p:txBody>
      </p:sp>
      <p:grpSp>
        <p:nvGrpSpPr>
          <p:cNvPr id="5" name="Group 4">
            <a:extLst>
              <a:ext uri="{FF2B5EF4-FFF2-40B4-BE49-F238E27FC236}">
                <a16:creationId xmlns:a16="http://schemas.microsoft.com/office/drawing/2014/main" id="{6C4523DF-4030-474C-BD4D-1CB30D24B8DA}"/>
              </a:ext>
            </a:extLst>
          </p:cNvPr>
          <p:cNvGrpSpPr/>
          <p:nvPr/>
        </p:nvGrpSpPr>
        <p:grpSpPr>
          <a:xfrm>
            <a:off x="2826518" y="9033222"/>
            <a:ext cx="9439824" cy="4252963"/>
            <a:chOff x="2473813" y="7287219"/>
            <a:chExt cx="10642111" cy="4794634"/>
          </a:xfrm>
        </p:grpSpPr>
        <p:pic>
          <p:nvPicPr>
            <p:cNvPr id="6" name="Picture 5">
              <a:extLst>
                <a:ext uri="{FF2B5EF4-FFF2-40B4-BE49-F238E27FC236}">
                  <a16:creationId xmlns:a16="http://schemas.microsoft.com/office/drawing/2014/main" id="{3BB52DCE-2DF4-0E47-8F06-53A510278BD3}"/>
                </a:ext>
              </a:extLst>
            </p:cNvPr>
            <p:cNvPicPr>
              <a:picLocks noChangeAspect="1"/>
            </p:cNvPicPr>
            <p:nvPr/>
          </p:nvPicPr>
          <p:blipFill>
            <a:blip r:embed="rId2"/>
            <a:stretch>
              <a:fillRect/>
            </a:stretch>
          </p:blipFill>
          <p:spPr>
            <a:xfrm>
              <a:off x="2473813" y="7287219"/>
              <a:ext cx="10642111" cy="4411016"/>
            </a:xfrm>
            <a:prstGeom prst="rect">
              <a:avLst/>
            </a:prstGeom>
          </p:spPr>
        </p:pic>
        <p:sp>
          <p:nvSpPr>
            <p:cNvPr id="7" name="Rectangle 6">
              <a:extLst>
                <a:ext uri="{FF2B5EF4-FFF2-40B4-BE49-F238E27FC236}">
                  <a16:creationId xmlns:a16="http://schemas.microsoft.com/office/drawing/2014/main" id="{5A62F999-5EA1-A649-B6C7-E489B57DCE52}"/>
                </a:ext>
              </a:extLst>
            </p:cNvPr>
            <p:cNvSpPr/>
            <p:nvPr/>
          </p:nvSpPr>
          <p:spPr>
            <a:xfrm>
              <a:off x="2473814" y="11774076"/>
              <a:ext cx="5843266" cy="307777"/>
            </a:xfrm>
            <a:prstGeom prst="rect">
              <a:avLst/>
            </a:prstGeom>
          </p:spPr>
          <p:txBody>
            <a:bodyPr wrap="none">
              <a:spAutoFit/>
            </a:bodyPr>
            <a:lstStyle/>
            <a:p>
              <a:r>
                <a:rPr lang="nb-NO" dirty="0" err="1"/>
                <a:t>https</a:t>
              </a:r>
              <a:r>
                <a:rPr lang="nb-NO" dirty="0"/>
                <a:t>://</a:t>
              </a:r>
              <a:r>
                <a:rPr lang="nb-NO" dirty="0" err="1"/>
                <a:t>medium.com</a:t>
              </a:r>
              <a:r>
                <a:rPr lang="nb-NO" dirty="0"/>
                <a:t>/</a:t>
              </a:r>
              <a:r>
                <a:rPr lang="nb-NO" dirty="0" err="1"/>
                <a:t>dailyjs</a:t>
              </a:r>
              <a:r>
                <a:rPr lang="nb-NO" dirty="0"/>
                <a:t>/understanding-v8s-bytecode-317d46c94775</a:t>
              </a:r>
            </a:p>
          </p:txBody>
        </p:sp>
      </p:grpSp>
    </p:spTree>
    <p:extLst>
      <p:ext uri="{BB962C8B-B14F-4D97-AF65-F5344CB8AC3E}">
        <p14:creationId xmlns:p14="http://schemas.microsoft.com/office/powerpoint/2010/main" val="1013292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48629C7-FC9C-B04F-98EE-A65F602100C9}"/>
              </a:ext>
            </a:extLst>
          </p:cNvPr>
          <p:cNvSpPr/>
          <p:nvPr/>
        </p:nvSpPr>
        <p:spPr>
          <a:xfrm>
            <a:off x="2826517" y="4450919"/>
            <a:ext cx="17102714" cy="6740307"/>
          </a:xfrm>
          <a:prstGeom prst="rect">
            <a:avLst/>
          </a:prstGeom>
        </p:spPr>
        <p:txBody>
          <a:bodyPr wrap="square">
            <a:spAutoFit/>
          </a:bodyPr>
          <a:lstStyle/>
          <a:p>
            <a:endParaRPr lang="nb-NO" sz="3600" dirty="0"/>
          </a:p>
          <a:p>
            <a:r>
              <a:rPr lang="nb-NO" sz="3600" dirty="0"/>
              <a:t>Når vi koder programmer, så er målet vårt å gi instruksjoner til prosessoren (CPU-en) i maskinen!</a:t>
            </a:r>
          </a:p>
          <a:p>
            <a:endParaRPr lang="nb-NO" sz="3600" dirty="0"/>
          </a:p>
          <a:p>
            <a:r>
              <a:rPr lang="nb-NO" sz="3600" dirty="0"/>
              <a:t>Programmeringsspråkene abstraherer bort mye av kompleksiteten som ligger i </a:t>
            </a:r>
            <a:r>
              <a:rPr lang="nb-NO" sz="3600" i="1" dirty="0"/>
              <a:t>hvordan</a:t>
            </a:r>
            <a:r>
              <a:rPr lang="nb-NO" sz="3600" dirty="0"/>
              <a:t> disse instruksjonene utføres av maskinen (heldigvis for oss).</a:t>
            </a:r>
          </a:p>
          <a:p>
            <a:endParaRPr lang="nb-NO" sz="3600" dirty="0"/>
          </a:p>
          <a:p>
            <a:r>
              <a:rPr lang="nb-NO" sz="3600" dirty="0"/>
              <a:t>En instruksjon kan være å utføre et regnestykke (aritmetikk), skrive til- eller lese fra minne (RAM) på maskinen, osv..</a:t>
            </a:r>
          </a:p>
          <a:p>
            <a:endParaRPr lang="nb-NO" sz="3600" dirty="0"/>
          </a:p>
          <a:p>
            <a:r>
              <a:rPr lang="nb-NO" sz="3600" dirty="0"/>
              <a:t>Dere vil lære mer om hvordan maskinen fungerer i TK-fagene deres! </a:t>
            </a:r>
          </a:p>
          <a:p>
            <a:endParaRPr lang="nb-NO" sz="3600" dirty="0"/>
          </a:p>
        </p:txBody>
      </p:sp>
      <p:sp>
        <p:nvSpPr>
          <p:cNvPr id="4" name="Shape 182">
            <a:extLst>
              <a:ext uri="{FF2B5EF4-FFF2-40B4-BE49-F238E27FC236}">
                <a16:creationId xmlns:a16="http://schemas.microsoft.com/office/drawing/2014/main" id="{E20B4807-30E1-7D49-B20A-ECF8BD8CC464}"/>
              </a:ext>
            </a:extLst>
          </p:cNvPr>
          <p:cNvSpPr txBox="1"/>
          <p:nvPr/>
        </p:nvSpPr>
        <p:spPr>
          <a:xfrm>
            <a:off x="2826517" y="2325083"/>
            <a:ext cx="16726079"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dirty="0" err="1">
                <a:solidFill>
                  <a:schemeClr val="dk2"/>
                </a:solidFill>
                <a:latin typeface="Montserrat"/>
                <a:ea typeface="Montserrat"/>
                <a:cs typeface="Montserrat"/>
                <a:sym typeface="Montserrat"/>
              </a:rPr>
              <a:t>Instruksjoner</a:t>
            </a:r>
            <a:r>
              <a:rPr lang="en-US" sz="8000" dirty="0">
                <a:solidFill>
                  <a:schemeClr val="dk2"/>
                </a:solidFill>
                <a:latin typeface="Montserrat"/>
                <a:ea typeface="Montserrat"/>
                <a:cs typeface="Montserrat"/>
                <a:sym typeface="Montserrat"/>
              </a:rPr>
              <a:t> </a:t>
            </a:r>
            <a:r>
              <a:rPr lang="en-US" sz="8000" dirty="0" err="1">
                <a:solidFill>
                  <a:schemeClr val="dk2"/>
                </a:solidFill>
                <a:latin typeface="Montserrat"/>
                <a:ea typeface="Montserrat"/>
                <a:cs typeface="Montserrat"/>
                <a:sym typeface="Montserrat"/>
              </a:rPr>
              <a:t>til</a:t>
            </a:r>
            <a:r>
              <a:rPr lang="en-US" sz="8000" dirty="0">
                <a:solidFill>
                  <a:schemeClr val="dk2"/>
                </a:solidFill>
                <a:latin typeface="Montserrat"/>
                <a:ea typeface="Montserrat"/>
                <a:cs typeface="Montserrat"/>
                <a:sym typeface="Montserrat"/>
              </a:rPr>
              <a:t> </a:t>
            </a:r>
            <a:r>
              <a:rPr lang="en-US" sz="8000" dirty="0" err="1">
                <a:solidFill>
                  <a:schemeClr val="dk2"/>
                </a:solidFill>
                <a:latin typeface="Montserrat"/>
                <a:ea typeface="Montserrat"/>
                <a:cs typeface="Montserrat"/>
                <a:sym typeface="Montserrat"/>
              </a:rPr>
              <a:t>maskinen</a:t>
            </a:r>
            <a:endParaRPr lang="en-US" sz="8000" dirty="0">
              <a:solidFill>
                <a:schemeClr val="dk2"/>
              </a:solidFill>
              <a:latin typeface="Montserrat"/>
              <a:ea typeface="Montserrat"/>
              <a:cs typeface="Montserrat"/>
              <a:sym typeface="Montserrat"/>
            </a:endParaRPr>
          </a:p>
        </p:txBody>
      </p:sp>
    </p:spTree>
    <p:extLst>
      <p:ext uri="{BB962C8B-B14F-4D97-AF65-F5344CB8AC3E}">
        <p14:creationId xmlns:p14="http://schemas.microsoft.com/office/powerpoint/2010/main" val="3093291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48629C7-FC9C-B04F-98EE-A65F602100C9}"/>
              </a:ext>
            </a:extLst>
          </p:cNvPr>
          <p:cNvSpPr/>
          <p:nvPr/>
        </p:nvSpPr>
        <p:spPr>
          <a:xfrm>
            <a:off x="2826516" y="4450919"/>
            <a:ext cx="18062444" cy="6740307"/>
          </a:xfrm>
          <a:prstGeom prst="rect">
            <a:avLst/>
          </a:prstGeom>
        </p:spPr>
        <p:txBody>
          <a:bodyPr wrap="square">
            <a:spAutoFit/>
          </a:bodyPr>
          <a:lstStyle/>
          <a:p>
            <a:r>
              <a:rPr lang="nb-NO" sz="3600" b="1" i="1" dirty="0"/>
              <a:t>En kompleks prosess med mange steg!</a:t>
            </a:r>
          </a:p>
          <a:p>
            <a:endParaRPr lang="nb-NO" sz="3600" dirty="0"/>
          </a:p>
          <a:p>
            <a:r>
              <a:rPr lang="nb-NO" sz="3600" dirty="0"/>
              <a:t>I PGR102 dekkes ikke dette i dybden, men </a:t>
            </a:r>
            <a:r>
              <a:rPr lang="nb-NO" sz="3600" i="1" dirty="0"/>
              <a:t>litt</a:t>
            </a:r>
            <a:r>
              <a:rPr lang="nb-NO" sz="3600" dirty="0"/>
              <a:t> kan det være fint å forstå.</a:t>
            </a:r>
          </a:p>
          <a:p>
            <a:r>
              <a:rPr lang="nb-NO" sz="3600" dirty="0"/>
              <a:t>Det som vises på neste slide er den overordnede prosessen!</a:t>
            </a:r>
          </a:p>
          <a:p>
            <a:endParaRPr lang="nb-NO" sz="3600" dirty="0"/>
          </a:p>
          <a:p>
            <a:r>
              <a:rPr lang="nb-NO" sz="3600" dirty="0"/>
              <a:t>JavaScript</a:t>
            </a:r>
            <a:r>
              <a:rPr lang="nb-NO" sz="3600" i="1" dirty="0"/>
              <a:t> </a:t>
            </a:r>
            <a:r>
              <a:rPr lang="nb-NO" sz="3600" dirty="0"/>
              <a:t>kjøres ofte i nettleseren uten at vi trenger å tenke noe mer på hvordan maskinen håndterer koden og utfører instruksjonene vi har skrevet i koden.</a:t>
            </a:r>
          </a:p>
          <a:p>
            <a:endParaRPr lang="nb-NO" sz="3600" dirty="0"/>
          </a:p>
          <a:p>
            <a:r>
              <a:rPr lang="nb-NO" sz="3600" dirty="0"/>
              <a:t>Koden vi skriver kalles gjerne </a:t>
            </a:r>
            <a:r>
              <a:rPr lang="nb-NO" sz="3600" i="1" dirty="0"/>
              <a:t>«</a:t>
            </a:r>
            <a:r>
              <a:rPr lang="nb-NO" sz="3600" b="1" i="1" dirty="0"/>
              <a:t>kildekode</a:t>
            </a:r>
            <a:r>
              <a:rPr lang="nb-NO" sz="3600" i="1" dirty="0"/>
              <a:t>»</a:t>
            </a:r>
            <a:r>
              <a:rPr lang="nb-NO" sz="3600" dirty="0"/>
              <a:t> uavhengig av programmeringsspråk. </a:t>
            </a:r>
          </a:p>
          <a:p>
            <a:r>
              <a:rPr lang="nb-NO" sz="3600" dirty="0"/>
              <a:t>Kildekode betyr enkelt og greit «koden som utgjør programmet», det er </a:t>
            </a:r>
            <a:r>
              <a:rPr lang="nb-NO" sz="3600" i="1" dirty="0"/>
              <a:t>kilden</a:t>
            </a:r>
            <a:r>
              <a:rPr lang="nb-NO" sz="3600" dirty="0"/>
              <a:t> </a:t>
            </a:r>
            <a:r>
              <a:rPr lang="nb-NO" sz="3600" i="1" dirty="0"/>
              <a:t>programmet bygges fra.</a:t>
            </a:r>
            <a:endParaRPr lang="nb-NO" sz="3600" dirty="0"/>
          </a:p>
          <a:p>
            <a:endParaRPr lang="nb-NO" sz="3600" dirty="0"/>
          </a:p>
        </p:txBody>
      </p:sp>
      <p:sp>
        <p:nvSpPr>
          <p:cNvPr id="4" name="Shape 182">
            <a:extLst>
              <a:ext uri="{FF2B5EF4-FFF2-40B4-BE49-F238E27FC236}">
                <a16:creationId xmlns:a16="http://schemas.microsoft.com/office/drawing/2014/main" id="{E20B4807-30E1-7D49-B20A-ECF8BD8CC464}"/>
              </a:ext>
            </a:extLst>
          </p:cNvPr>
          <p:cNvSpPr txBox="1"/>
          <p:nvPr/>
        </p:nvSpPr>
        <p:spPr>
          <a:xfrm>
            <a:off x="2826517" y="2325083"/>
            <a:ext cx="16726079"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dirty="0" err="1">
                <a:solidFill>
                  <a:schemeClr val="dk2"/>
                </a:solidFill>
                <a:latin typeface="Montserrat"/>
                <a:ea typeface="Montserrat"/>
                <a:cs typeface="Montserrat"/>
                <a:sym typeface="Montserrat"/>
              </a:rPr>
              <a:t>Hvordan</a:t>
            </a:r>
            <a:r>
              <a:rPr lang="en-US" sz="8000" dirty="0">
                <a:solidFill>
                  <a:schemeClr val="dk2"/>
                </a:solidFill>
                <a:latin typeface="Montserrat"/>
                <a:ea typeface="Montserrat"/>
                <a:cs typeface="Montserrat"/>
                <a:sym typeface="Montserrat"/>
              </a:rPr>
              <a:t> </a:t>
            </a:r>
            <a:r>
              <a:rPr lang="en-US" sz="8000" i="1" dirty="0" err="1">
                <a:solidFill>
                  <a:schemeClr val="dk2"/>
                </a:solidFill>
                <a:latin typeface="Montserrat"/>
                <a:ea typeface="Montserrat"/>
                <a:cs typeface="Montserrat"/>
                <a:sym typeface="Montserrat"/>
              </a:rPr>
              <a:t>kjører</a:t>
            </a:r>
            <a:r>
              <a:rPr lang="en-US" sz="8000" dirty="0">
                <a:solidFill>
                  <a:schemeClr val="dk2"/>
                </a:solidFill>
                <a:latin typeface="Montserrat"/>
                <a:ea typeface="Montserrat"/>
                <a:cs typeface="Montserrat"/>
                <a:sym typeface="Montserrat"/>
              </a:rPr>
              <a:t> et program?</a:t>
            </a:r>
          </a:p>
        </p:txBody>
      </p:sp>
      <p:sp>
        <p:nvSpPr>
          <p:cNvPr id="2" name="Rectangle 1">
            <a:extLst>
              <a:ext uri="{FF2B5EF4-FFF2-40B4-BE49-F238E27FC236}">
                <a16:creationId xmlns:a16="http://schemas.microsoft.com/office/drawing/2014/main" id="{F96E3B7B-2F94-444E-B2AD-AF6D0F1D83FB}"/>
              </a:ext>
            </a:extLst>
          </p:cNvPr>
          <p:cNvSpPr/>
          <p:nvPr/>
        </p:nvSpPr>
        <p:spPr>
          <a:xfrm>
            <a:off x="2826516" y="11085861"/>
            <a:ext cx="13826221" cy="738664"/>
          </a:xfrm>
          <a:prstGeom prst="rect">
            <a:avLst/>
          </a:prstGeom>
        </p:spPr>
        <p:txBody>
          <a:bodyPr wrap="none">
            <a:spAutoFit/>
          </a:bodyPr>
          <a:lstStyle/>
          <a:p>
            <a:r>
              <a:rPr lang="nb-NO" sz="2400" dirty="0"/>
              <a:t>Svært avansert, for de som eventuelt vil fordype seg i noe vi ikke skal gjennomgå i noe særlig detalj:</a:t>
            </a:r>
          </a:p>
          <a:p>
            <a:r>
              <a:rPr lang="nb-NO" sz="1800" dirty="0">
                <a:hlinkClick r:id="rId2"/>
              </a:rPr>
              <a:t>https://medium.com/dailyjs/understanding-v8s-bytecode-317d46c94775</a:t>
            </a:r>
            <a:r>
              <a:rPr lang="nb-NO" sz="1800" dirty="0"/>
              <a:t> </a:t>
            </a:r>
          </a:p>
        </p:txBody>
      </p:sp>
    </p:spTree>
    <p:extLst>
      <p:ext uri="{BB962C8B-B14F-4D97-AF65-F5344CB8AC3E}">
        <p14:creationId xmlns:p14="http://schemas.microsoft.com/office/powerpoint/2010/main" val="2834610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2826517" y="2309369"/>
            <a:ext cx="16774468"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Fortsatt</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ikke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tilgang</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til</a:t>
            </a:r>
            <a:r>
              <a:rPr lang="en-US" sz="8000" b="1" dirty="0">
                <a:solidFill>
                  <a:schemeClr val="dk2"/>
                </a:solidFill>
                <a:latin typeface="Montserrat"/>
                <a:ea typeface="Montserrat"/>
                <a:cs typeface="Montserrat"/>
                <a:sym typeface="Montserrat"/>
              </a:rPr>
              <a:t> Canvas?</a:t>
            </a:r>
            <a:endParaRPr lang="en-US" sz="8000" b="1" i="1" dirty="0">
              <a:solidFill>
                <a:schemeClr val="dk2"/>
              </a:solidFill>
              <a:latin typeface="Montserrat"/>
              <a:ea typeface="Montserrat"/>
              <a:cs typeface="Montserrat"/>
              <a:sym typeface="Montserrat"/>
            </a:endParaRPr>
          </a:p>
        </p:txBody>
      </p:sp>
      <p:sp>
        <p:nvSpPr>
          <p:cNvPr id="3" name="Rectangle 2">
            <a:extLst>
              <a:ext uri="{FF2B5EF4-FFF2-40B4-BE49-F238E27FC236}">
                <a16:creationId xmlns:a16="http://schemas.microsoft.com/office/drawing/2014/main" id="{6C64368A-D8F4-AB43-8F6D-72816C540BC6}"/>
              </a:ext>
            </a:extLst>
          </p:cNvPr>
          <p:cNvSpPr/>
          <p:nvPr/>
        </p:nvSpPr>
        <p:spPr>
          <a:xfrm>
            <a:off x="2826517" y="4450919"/>
            <a:ext cx="17102714" cy="4524315"/>
          </a:xfrm>
          <a:prstGeom prst="rect">
            <a:avLst/>
          </a:prstGeom>
        </p:spPr>
        <p:txBody>
          <a:bodyPr wrap="square">
            <a:spAutoFit/>
          </a:bodyPr>
          <a:lstStyle/>
          <a:p>
            <a:pPr lvl="1"/>
            <a:r>
              <a:rPr lang="nb-NO" sz="3600" b="1" dirty="0"/>
              <a:t>Da begynner det å haste! </a:t>
            </a:r>
          </a:p>
          <a:p>
            <a:pPr lvl="1"/>
            <a:r>
              <a:rPr lang="nb-NO" sz="3600" b="1" dirty="0"/>
              <a:t>Husk at alt materiale legges ut på Canvas.</a:t>
            </a:r>
          </a:p>
          <a:p>
            <a:pPr lvl="1"/>
            <a:endParaRPr lang="nb-NO" sz="3600" b="1" dirty="0"/>
          </a:p>
          <a:p>
            <a:pPr lvl="1"/>
            <a:r>
              <a:rPr lang="nb-NO" sz="3600" dirty="0"/>
              <a:t>Se denne linken for mer informasjon:</a:t>
            </a:r>
          </a:p>
          <a:p>
            <a:pPr lvl="1"/>
            <a:r>
              <a:rPr lang="nb-NO" sz="3600" dirty="0">
                <a:hlinkClick r:id="rId2" invalidUrl="https:///"/>
              </a:rPr>
              <a:t>https://</a:t>
            </a:r>
            <a:r>
              <a:rPr lang="nb-NO" sz="3600" dirty="0" err="1">
                <a:hlinkClick r:id="rId3"/>
              </a:rPr>
              <a:t>kristiania</a:t>
            </a:r>
            <a:r>
              <a:rPr lang="nb-NO" sz="3600" dirty="0" err="1">
                <a:hlinkClick r:id="rId3"/>
              </a:rPr>
              <a:t>.no</a:t>
            </a:r>
            <a:r>
              <a:rPr lang="nb-NO" sz="3600" dirty="0">
                <a:hlinkClick r:id="rId3"/>
              </a:rPr>
              <a:t>/it/canvas</a:t>
            </a:r>
            <a:r>
              <a:rPr lang="nb-NO" sz="3600" dirty="0"/>
              <a:t> </a:t>
            </a:r>
          </a:p>
          <a:p>
            <a:pPr lvl="1"/>
            <a:endParaRPr lang="nb-NO" sz="3600" dirty="0"/>
          </a:p>
          <a:p>
            <a:pPr lvl="1"/>
            <a:r>
              <a:rPr lang="nb-NO" sz="3600" dirty="0"/>
              <a:t>Eventuelt naviger dit selv:</a:t>
            </a:r>
          </a:p>
          <a:p>
            <a:pPr lvl="1"/>
            <a:r>
              <a:rPr lang="nb-NO" sz="3600" dirty="0" err="1"/>
              <a:t>www.kristiania.no</a:t>
            </a:r>
            <a:r>
              <a:rPr lang="nb-NO" sz="3600" dirty="0"/>
              <a:t> </a:t>
            </a:r>
            <a:r>
              <a:rPr lang="nb-NO" sz="3600" dirty="0">
                <a:sym typeface="Wingdings" pitchFamily="2" charset="2"/>
              </a:rPr>
              <a:t> «For studenter»  «Servicesenteret»  «Canvas»</a:t>
            </a:r>
            <a:endParaRPr lang="nb-NO" sz="3600" dirty="0"/>
          </a:p>
        </p:txBody>
      </p:sp>
    </p:spTree>
    <p:extLst>
      <p:ext uri="{BB962C8B-B14F-4D97-AF65-F5344CB8AC3E}">
        <p14:creationId xmlns:p14="http://schemas.microsoft.com/office/powerpoint/2010/main" val="13546321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9C48A676-600F-5345-9140-2C028B9E02C6}"/>
              </a:ext>
            </a:extLst>
          </p:cNvPr>
          <p:cNvGrpSpPr/>
          <p:nvPr/>
        </p:nvGrpSpPr>
        <p:grpSpPr>
          <a:xfrm>
            <a:off x="1140573" y="2089103"/>
            <a:ext cx="5642532" cy="1513962"/>
            <a:chOff x="1140573" y="2089103"/>
            <a:chExt cx="5642532" cy="1513962"/>
          </a:xfrm>
        </p:grpSpPr>
        <p:pic>
          <p:nvPicPr>
            <p:cNvPr id="2" name="Picture 1">
              <a:extLst>
                <a:ext uri="{FF2B5EF4-FFF2-40B4-BE49-F238E27FC236}">
                  <a16:creationId xmlns:a16="http://schemas.microsoft.com/office/drawing/2014/main" id="{5511579A-57AE-BB46-A0E5-ED1659A84D22}"/>
                </a:ext>
              </a:extLst>
            </p:cNvPr>
            <p:cNvPicPr>
              <a:picLocks noChangeAspect="1"/>
            </p:cNvPicPr>
            <p:nvPr/>
          </p:nvPicPr>
          <p:blipFill>
            <a:blip r:embed="rId3"/>
            <a:stretch>
              <a:fillRect/>
            </a:stretch>
          </p:blipFill>
          <p:spPr>
            <a:xfrm>
              <a:off x="1140573" y="2796989"/>
              <a:ext cx="5642532" cy="806076"/>
            </a:xfrm>
            <a:prstGeom prst="rect">
              <a:avLst/>
            </a:prstGeom>
          </p:spPr>
        </p:pic>
        <p:sp>
          <p:nvSpPr>
            <p:cNvPr id="4" name="TextBox 3">
              <a:extLst>
                <a:ext uri="{FF2B5EF4-FFF2-40B4-BE49-F238E27FC236}">
                  <a16:creationId xmlns:a16="http://schemas.microsoft.com/office/drawing/2014/main" id="{E3A44C15-9859-8C4D-8D6B-CDFEF2C1AA7C}"/>
                </a:ext>
              </a:extLst>
            </p:cNvPr>
            <p:cNvSpPr txBox="1"/>
            <p:nvPr/>
          </p:nvSpPr>
          <p:spPr>
            <a:xfrm>
              <a:off x="1140573" y="2089103"/>
              <a:ext cx="3406702" cy="707886"/>
            </a:xfrm>
            <a:prstGeom prst="rect">
              <a:avLst/>
            </a:prstGeom>
            <a:noFill/>
          </p:spPr>
          <p:txBody>
            <a:bodyPr wrap="none" rtlCol="0">
              <a:spAutoFit/>
            </a:bodyPr>
            <a:lstStyle/>
            <a:p>
              <a:r>
                <a:rPr lang="nb-NO" sz="4000" dirty="0"/>
                <a:t>Din kildekode:</a:t>
              </a:r>
            </a:p>
          </p:txBody>
        </p:sp>
      </p:grpSp>
      <p:grpSp>
        <p:nvGrpSpPr>
          <p:cNvPr id="21" name="Group 20">
            <a:extLst>
              <a:ext uri="{FF2B5EF4-FFF2-40B4-BE49-F238E27FC236}">
                <a16:creationId xmlns:a16="http://schemas.microsoft.com/office/drawing/2014/main" id="{F5B1C34F-2B47-E84D-8100-851B84460FE6}"/>
              </a:ext>
            </a:extLst>
          </p:cNvPr>
          <p:cNvGrpSpPr/>
          <p:nvPr/>
        </p:nvGrpSpPr>
        <p:grpSpPr>
          <a:xfrm>
            <a:off x="1792266" y="3603065"/>
            <a:ext cx="6634369" cy="7411551"/>
            <a:chOff x="1792266" y="3603065"/>
            <a:chExt cx="6634369" cy="7411551"/>
          </a:xfrm>
        </p:grpSpPr>
        <p:cxnSp>
          <p:nvCxnSpPr>
            <p:cNvPr id="6" name="Elbow Connector 5">
              <a:extLst>
                <a:ext uri="{FF2B5EF4-FFF2-40B4-BE49-F238E27FC236}">
                  <a16:creationId xmlns:a16="http://schemas.microsoft.com/office/drawing/2014/main" id="{DC1758C0-775C-4B4F-A711-03A7F022049D}"/>
                </a:ext>
              </a:extLst>
            </p:cNvPr>
            <p:cNvCxnSpPr>
              <a:cxnSpLocks/>
              <a:stCxn id="2" idx="2"/>
            </p:cNvCxnSpPr>
            <p:nvPr/>
          </p:nvCxnSpPr>
          <p:spPr>
            <a:xfrm rot="16200000" flipH="1">
              <a:off x="4413190" y="3151713"/>
              <a:ext cx="3562094" cy="4464797"/>
            </a:xfrm>
            <a:prstGeom prst="bentConnector2">
              <a:avLst/>
            </a:prstGeom>
            <a:ln w="69850">
              <a:tailEnd type="triangle" w="lg" len="lg"/>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FDB4810A-15B2-274D-AD02-9DF78BB97FBA}"/>
                </a:ext>
              </a:extLst>
            </p:cNvPr>
            <p:cNvSpPr txBox="1"/>
            <p:nvPr/>
          </p:nvSpPr>
          <p:spPr>
            <a:xfrm>
              <a:off x="1792266" y="7228964"/>
              <a:ext cx="6106159" cy="3785652"/>
            </a:xfrm>
            <a:prstGeom prst="rect">
              <a:avLst/>
            </a:prstGeom>
            <a:noFill/>
          </p:spPr>
          <p:txBody>
            <a:bodyPr wrap="none" rtlCol="0">
              <a:spAutoFit/>
            </a:bodyPr>
            <a:lstStyle/>
            <a:p>
              <a:r>
                <a:rPr lang="nb-NO" sz="4000" dirty="0"/>
                <a:t>Nettleseren omgjør koden</a:t>
              </a:r>
            </a:p>
            <a:p>
              <a:r>
                <a:rPr lang="nb-NO" sz="4000" dirty="0"/>
                <a:t>til et annet format, et </a:t>
              </a:r>
            </a:p>
            <a:p>
              <a:r>
                <a:rPr lang="nb-NO" sz="4000" b="1" dirty="0" err="1"/>
                <a:t>Abstract</a:t>
              </a:r>
              <a:r>
                <a:rPr lang="nb-NO" sz="4000" b="1" dirty="0"/>
                <a:t> </a:t>
              </a:r>
              <a:r>
                <a:rPr lang="nb-NO" sz="4000" b="1" dirty="0" err="1"/>
                <a:t>Syntax</a:t>
              </a:r>
              <a:r>
                <a:rPr lang="nb-NO" sz="4000" b="1" dirty="0"/>
                <a:t> </a:t>
              </a:r>
              <a:r>
                <a:rPr lang="nb-NO" sz="4000" b="1" dirty="0" err="1"/>
                <a:t>Tree</a:t>
              </a:r>
              <a:r>
                <a:rPr lang="nb-NO" sz="4000" b="1" dirty="0"/>
                <a:t> </a:t>
              </a:r>
              <a:r>
                <a:rPr lang="nb-NO" sz="4000" b="1" dirty="0">
                  <a:sym typeface="Wingdings" pitchFamily="2" charset="2"/>
                </a:rPr>
                <a:t> </a:t>
              </a:r>
            </a:p>
            <a:p>
              <a:r>
                <a:rPr lang="nb-NO" sz="4000" dirty="0">
                  <a:sym typeface="Wingdings" pitchFamily="2" charset="2"/>
                </a:rPr>
                <a:t>(forkortet </a:t>
              </a:r>
              <a:r>
                <a:rPr lang="nb-NO" sz="4000" i="1" dirty="0">
                  <a:sym typeface="Wingdings" pitchFamily="2" charset="2"/>
                </a:rPr>
                <a:t>AST</a:t>
              </a:r>
              <a:r>
                <a:rPr lang="nb-NO" sz="4000" dirty="0">
                  <a:sym typeface="Wingdings" pitchFamily="2" charset="2"/>
                </a:rPr>
                <a:t>).</a:t>
              </a:r>
            </a:p>
            <a:p>
              <a:r>
                <a:rPr lang="nb-NO" sz="4000" dirty="0">
                  <a:sym typeface="Wingdings" pitchFamily="2" charset="2"/>
                </a:rPr>
                <a:t>Denne prosessen kalles </a:t>
              </a:r>
            </a:p>
            <a:p>
              <a:r>
                <a:rPr lang="nb-NO" sz="4000" i="1" dirty="0" err="1">
                  <a:sym typeface="Wingdings" pitchFamily="2" charset="2"/>
                </a:rPr>
                <a:t>parsing</a:t>
              </a:r>
              <a:r>
                <a:rPr lang="nb-NO" sz="4000" i="1" dirty="0">
                  <a:sym typeface="Wingdings" pitchFamily="2" charset="2"/>
                </a:rPr>
                <a:t>.</a:t>
              </a:r>
              <a:endParaRPr lang="nb-NO" sz="4000" dirty="0"/>
            </a:p>
          </p:txBody>
        </p:sp>
      </p:grpSp>
      <p:grpSp>
        <p:nvGrpSpPr>
          <p:cNvPr id="25" name="Group 24">
            <a:extLst>
              <a:ext uri="{FF2B5EF4-FFF2-40B4-BE49-F238E27FC236}">
                <a16:creationId xmlns:a16="http://schemas.microsoft.com/office/drawing/2014/main" id="{36A32ABF-E55B-5E45-B088-A803B527BFB2}"/>
              </a:ext>
            </a:extLst>
          </p:cNvPr>
          <p:cNvGrpSpPr/>
          <p:nvPr/>
        </p:nvGrpSpPr>
        <p:grpSpPr>
          <a:xfrm>
            <a:off x="8426636" y="4655251"/>
            <a:ext cx="6434294" cy="8649272"/>
            <a:chOff x="8426636" y="4655251"/>
            <a:chExt cx="6434294" cy="8649272"/>
          </a:xfrm>
        </p:grpSpPr>
        <p:pic>
          <p:nvPicPr>
            <p:cNvPr id="8" name="Picture 7">
              <a:extLst>
                <a:ext uri="{FF2B5EF4-FFF2-40B4-BE49-F238E27FC236}">
                  <a16:creationId xmlns:a16="http://schemas.microsoft.com/office/drawing/2014/main" id="{02356369-F612-F84A-B22B-6DB01DE8DB33}"/>
                </a:ext>
              </a:extLst>
            </p:cNvPr>
            <p:cNvPicPr>
              <a:picLocks noChangeAspect="1"/>
            </p:cNvPicPr>
            <p:nvPr/>
          </p:nvPicPr>
          <p:blipFill>
            <a:blip r:embed="rId4"/>
            <a:stretch>
              <a:fillRect/>
            </a:stretch>
          </p:blipFill>
          <p:spPr>
            <a:xfrm>
              <a:off x="8426636" y="4655251"/>
              <a:ext cx="6434294" cy="8341495"/>
            </a:xfrm>
            <a:prstGeom prst="rect">
              <a:avLst/>
            </a:prstGeom>
          </p:spPr>
        </p:pic>
        <p:sp>
          <p:nvSpPr>
            <p:cNvPr id="9" name="Rectangle 8">
              <a:extLst>
                <a:ext uri="{FF2B5EF4-FFF2-40B4-BE49-F238E27FC236}">
                  <a16:creationId xmlns:a16="http://schemas.microsoft.com/office/drawing/2014/main" id="{E721C49A-CC69-5846-BCEE-FFD51F2EF2BF}"/>
                </a:ext>
              </a:extLst>
            </p:cNvPr>
            <p:cNvSpPr/>
            <p:nvPr/>
          </p:nvSpPr>
          <p:spPr>
            <a:xfrm>
              <a:off x="11519795" y="12996746"/>
              <a:ext cx="2004075" cy="307777"/>
            </a:xfrm>
            <a:prstGeom prst="rect">
              <a:avLst/>
            </a:prstGeom>
          </p:spPr>
          <p:txBody>
            <a:bodyPr wrap="none">
              <a:spAutoFit/>
            </a:bodyPr>
            <a:lstStyle/>
            <a:p>
              <a:r>
                <a:rPr lang="nb-NO" dirty="0">
                  <a:hlinkClick r:id="rId5"/>
                </a:rPr>
                <a:t>https://astexplorer.net/</a:t>
              </a:r>
              <a:r>
                <a:rPr lang="nb-NO" dirty="0"/>
                <a:t> </a:t>
              </a:r>
            </a:p>
          </p:txBody>
        </p:sp>
      </p:grpSp>
      <p:pic>
        <p:nvPicPr>
          <p:cNvPr id="10" name="Picture 9">
            <a:extLst>
              <a:ext uri="{FF2B5EF4-FFF2-40B4-BE49-F238E27FC236}">
                <a16:creationId xmlns:a16="http://schemas.microsoft.com/office/drawing/2014/main" id="{9D433FD2-E7AB-A047-B536-51D6FB201DF6}"/>
              </a:ext>
            </a:extLst>
          </p:cNvPr>
          <p:cNvPicPr>
            <a:picLocks noChangeAspect="1"/>
          </p:cNvPicPr>
          <p:nvPr/>
        </p:nvPicPr>
        <p:blipFill>
          <a:blip r:embed="rId6"/>
          <a:stretch>
            <a:fillRect/>
          </a:stretch>
        </p:blipFill>
        <p:spPr>
          <a:xfrm>
            <a:off x="16744577" y="3311830"/>
            <a:ext cx="6781800" cy="5232400"/>
          </a:xfrm>
          <a:prstGeom prst="rect">
            <a:avLst/>
          </a:prstGeom>
        </p:spPr>
      </p:pic>
      <p:grpSp>
        <p:nvGrpSpPr>
          <p:cNvPr id="22" name="Group 21">
            <a:extLst>
              <a:ext uri="{FF2B5EF4-FFF2-40B4-BE49-F238E27FC236}">
                <a16:creationId xmlns:a16="http://schemas.microsoft.com/office/drawing/2014/main" id="{A51A7B56-04DA-A74B-9FA1-115AFDF16D4D}"/>
              </a:ext>
            </a:extLst>
          </p:cNvPr>
          <p:cNvGrpSpPr/>
          <p:nvPr/>
        </p:nvGrpSpPr>
        <p:grpSpPr>
          <a:xfrm>
            <a:off x="14950951" y="8544230"/>
            <a:ext cx="9426699" cy="3463795"/>
            <a:chOff x="14950951" y="8544230"/>
            <a:chExt cx="9426699" cy="3463795"/>
          </a:xfrm>
        </p:grpSpPr>
        <p:cxnSp>
          <p:nvCxnSpPr>
            <p:cNvPr id="12" name="Elbow Connector 11">
              <a:extLst>
                <a:ext uri="{FF2B5EF4-FFF2-40B4-BE49-F238E27FC236}">
                  <a16:creationId xmlns:a16="http://schemas.microsoft.com/office/drawing/2014/main" id="{83B37D03-CDA8-4B43-9B80-74835EB1B269}"/>
                </a:ext>
              </a:extLst>
            </p:cNvPr>
            <p:cNvCxnSpPr>
              <a:endCxn id="10" idx="2"/>
            </p:cNvCxnSpPr>
            <p:nvPr/>
          </p:nvCxnSpPr>
          <p:spPr>
            <a:xfrm flipV="1">
              <a:off x="14950951" y="8544230"/>
              <a:ext cx="5184526" cy="2186523"/>
            </a:xfrm>
            <a:prstGeom prst="bentConnector2">
              <a:avLst/>
            </a:prstGeom>
            <a:ln w="69850">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AFC3FDE-26BC-2D4F-9D29-4A950176F868}"/>
                </a:ext>
              </a:extLst>
            </p:cNvPr>
            <p:cNvSpPr txBox="1"/>
            <p:nvPr/>
          </p:nvSpPr>
          <p:spPr>
            <a:xfrm>
              <a:off x="20511994" y="9453480"/>
              <a:ext cx="3865656" cy="2554545"/>
            </a:xfrm>
            <a:prstGeom prst="rect">
              <a:avLst/>
            </a:prstGeom>
            <a:noFill/>
          </p:spPr>
          <p:txBody>
            <a:bodyPr wrap="square" rtlCol="0">
              <a:spAutoFit/>
            </a:bodyPr>
            <a:lstStyle/>
            <a:p>
              <a:r>
                <a:rPr lang="nb-NO" sz="4000" dirty="0"/>
                <a:t>Nettleseren omgjør så koden fra AST til </a:t>
              </a:r>
              <a:r>
                <a:rPr lang="nb-NO" sz="4000" i="1" dirty="0" err="1"/>
                <a:t>bytecode</a:t>
              </a:r>
              <a:endParaRPr lang="nb-NO" sz="4000" dirty="0"/>
            </a:p>
          </p:txBody>
        </p:sp>
      </p:grpSp>
      <p:grpSp>
        <p:nvGrpSpPr>
          <p:cNvPr id="23" name="Group 22">
            <a:extLst>
              <a:ext uri="{FF2B5EF4-FFF2-40B4-BE49-F238E27FC236}">
                <a16:creationId xmlns:a16="http://schemas.microsoft.com/office/drawing/2014/main" id="{F698C4B5-B491-A846-B591-C24FDB02B213}"/>
              </a:ext>
            </a:extLst>
          </p:cNvPr>
          <p:cNvGrpSpPr/>
          <p:nvPr/>
        </p:nvGrpSpPr>
        <p:grpSpPr>
          <a:xfrm>
            <a:off x="15239808" y="691907"/>
            <a:ext cx="8749745" cy="2619923"/>
            <a:chOff x="15239808" y="691907"/>
            <a:chExt cx="8749745" cy="2619923"/>
          </a:xfrm>
        </p:grpSpPr>
        <p:cxnSp>
          <p:nvCxnSpPr>
            <p:cNvPr id="16" name="Elbow Connector 15">
              <a:extLst>
                <a:ext uri="{FF2B5EF4-FFF2-40B4-BE49-F238E27FC236}">
                  <a16:creationId xmlns:a16="http://schemas.microsoft.com/office/drawing/2014/main" id="{02F67886-A69E-A94C-AAE9-95C0FDE4B700}"/>
                </a:ext>
              </a:extLst>
            </p:cNvPr>
            <p:cNvCxnSpPr>
              <a:cxnSpLocks/>
              <a:endCxn id="14" idx="3"/>
            </p:cNvCxnSpPr>
            <p:nvPr/>
          </p:nvCxnSpPr>
          <p:spPr>
            <a:xfrm rot="10800000">
              <a:off x="15239808" y="1788604"/>
              <a:ext cx="5272187" cy="1523226"/>
            </a:xfrm>
            <a:prstGeom prst="bentConnector3">
              <a:avLst>
                <a:gd name="adj1" fmla="val 50000"/>
              </a:avLst>
            </a:prstGeom>
            <a:ln w="69850">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B28BC41-D426-DC4D-991A-C203FCA6CA91}"/>
                </a:ext>
              </a:extLst>
            </p:cNvPr>
            <p:cNvSpPr txBox="1"/>
            <p:nvPr/>
          </p:nvSpPr>
          <p:spPr>
            <a:xfrm>
              <a:off x="18238881" y="691907"/>
              <a:ext cx="5750672" cy="1938992"/>
            </a:xfrm>
            <a:prstGeom prst="rect">
              <a:avLst/>
            </a:prstGeom>
            <a:noFill/>
          </p:spPr>
          <p:txBody>
            <a:bodyPr wrap="square" rtlCol="0">
              <a:spAutoFit/>
            </a:bodyPr>
            <a:lstStyle/>
            <a:p>
              <a:r>
                <a:rPr lang="nb-NO" sz="4000" dirty="0"/>
                <a:t>Til slutt gjøres </a:t>
              </a:r>
              <a:r>
                <a:rPr lang="nb-NO" sz="4000" dirty="0" err="1"/>
                <a:t>bytecode</a:t>
              </a:r>
              <a:r>
                <a:rPr lang="nb-NO" sz="4000" dirty="0"/>
                <a:t> om til maskinkode som prosessoren forstår!</a:t>
              </a:r>
            </a:p>
          </p:txBody>
        </p:sp>
      </p:grpSp>
      <p:grpSp>
        <p:nvGrpSpPr>
          <p:cNvPr id="24" name="Group 23">
            <a:extLst>
              <a:ext uri="{FF2B5EF4-FFF2-40B4-BE49-F238E27FC236}">
                <a16:creationId xmlns:a16="http://schemas.microsoft.com/office/drawing/2014/main" id="{2576F01C-0C79-0143-A060-826EF880C295}"/>
              </a:ext>
            </a:extLst>
          </p:cNvPr>
          <p:cNvGrpSpPr/>
          <p:nvPr/>
        </p:nvGrpSpPr>
        <p:grpSpPr>
          <a:xfrm>
            <a:off x="6933514" y="265378"/>
            <a:ext cx="8306293" cy="3046452"/>
            <a:chOff x="6933514" y="265378"/>
            <a:chExt cx="8306293" cy="3046452"/>
          </a:xfrm>
        </p:grpSpPr>
        <p:pic>
          <p:nvPicPr>
            <p:cNvPr id="14" name="Picture 13">
              <a:extLst>
                <a:ext uri="{FF2B5EF4-FFF2-40B4-BE49-F238E27FC236}">
                  <a16:creationId xmlns:a16="http://schemas.microsoft.com/office/drawing/2014/main" id="{95CE5DCA-0836-1442-9CA9-61AEB22D9E99}"/>
                </a:ext>
              </a:extLst>
            </p:cNvPr>
            <p:cNvPicPr>
              <a:picLocks noChangeAspect="1"/>
            </p:cNvPicPr>
            <p:nvPr/>
          </p:nvPicPr>
          <p:blipFill>
            <a:blip r:embed="rId7"/>
            <a:stretch>
              <a:fillRect/>
            </a:stretch>
          </p:blipFill>
          <p:spPr>
            <a:xfrm>
              <a:off x="10490624" y="265378"/>
              <a:ext cx="4749183" cy="3046452"/>
            </a:xfrm>
            <a:prstGeom prst="rect">
              <a:avLst/>
            </a:prstGeom>
          </p:spPr>
        </p:pic>
        <p:sp>
          <p:nvSpPr>
            <p:cNvPr id="19" name="TextBox 18">
              <a:extLst>
                <a:ext uri="{FF2B5EF4-FFF2-40B4-BE49-F238E27FC236}">
                  <a16:creationId xmlns:a16="http://schemas.microsoft.com/office/drawing/2014/main" id="{B6BE6B1B-6EA4-C44F-B9E7-199C29D2A771}"/>
                </a:ext>
              </a:extLst>
            </p:cNvPr>
            <p:cNvSpPr txBox="1"/>
            <p:nvPr/>
          </p:nvSpPr>
          <p:spPr>
            <a:xfrm>
              <a:off x="6933514" y="265378"/>
              <a:ext cx="3065263" cy="707886"/>
            </a:xfrm>
            <a:prstGeom prst="rect">
              <a:avLst/>
            </a:prstGeom>
            <a:noFill/>
          </p:spPr>
          <p:txBody>
            <a:bodyPr wrap="none" rtlCol="0">
              <a:spAutoFit/>
            </a:bodyPr>
            <a:lstStyle/>
            <a:p>
              <a:r>
                <a:rPr lang="nb-NO" sz="4000" dirty="0"/>
                <a:t>Maskinkode:</a:t>
              </a:r>
            </a:p>
          </p:txBody>
        </p:sp>
      </p:grpSp>
    </p:spTree>
    <p:extLst>
      <p:ext uri="{BB962C8B-B14F-4D97-AF65-F5344CB8AC3E}">
        <p14:creationId xmlns:p14="http://schemas.microsoft.com/office/powerpoint/2010/main" val="49025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48629C7-FC9C-B04F-98EE-A65F602100C9}"/>
              </a:ext>
            </a:extLst>
          </p:cNvPr>
          <p:cNvSpPr/>
          <p:nvPr/>
        </p:nvSpPr>
        <p:spPr>
          <a:xfrm>
            <a:off x="2826517" y="5230848"/>
            <a:ext cx="17102714" cy="5078313"/>
          </a:xfrm>
          <a:prstGeom prst="rect">
            <a:avLst/>
          </a:prstGeom>
        </p:spPr>
        <p:txBody>
          <a:bodyPr wrap="square">
            <a:spAutoFit/>
          </a:bodyPr>
          <a:lstStyle/>
          <a:p>
            <a:r>
              <a:rPr lang="nb-NO" sz="3600" dirty="0"/>
              <a:t>I dette faget trenger man ikke laste ned noe for å få JavaScript på maskinen sin, fordi JavaScript finnes allerede i nettleseren.</a:t>
            </a:r>
          </a:p>
          <a:p>
            <a:endParaRPr lang="nb-NO" sz="3600" dirty="0"/>
          </a:p>
          <a:p>
            <a:r>
              <a:rPr lang="nb-NO" sz="3600" dirty="0"/>
              <a:t>Dette gjør det også enkelt å begynne å lære seg programmering, fordi oppsettet for å komme i gang i hovedsak består av å installere en nettleser (</a:t>
            </a:r>
            <a:r>
              <a:rPr lang="nb-NO" sz="3600" dirty="0" err="1"/>
              <a:t>Chrome</a:t>
            </a:r>
            <a:r>
              <a:rPr lang="nb-NO" sz="3600" dirty="0"/>
              <a:t> anbefales til dette faget). </a:t>
            </a:r>
          </a:p>
          <a:p>
            <a:endParaRPr lang="nb-NO" sz="3600" dirty="0"/>
          </a:p>
          <a:p>
            <a:r>
              <a:rPr lang="nb-NO" sz="3600" dirty="0"/>
              <a:t>Det dere lastet ned forrige gang var </a:t>
            </a:r>
            <a:r>
              <a:rPr lang="nb-NO" sz="3600" dirty="0" err="1"/>
              <a:t>Brackets</a:t>
            </a:r>
            <a:r>
              <a:rPr lang="nb-NO" sz="3600" dirty="0"/>
              <a:t>, et program man kan bruke for å </a:t>
            </a:r>
            <a:r>
              <a:rPr lang="nb-NO" sz="3600" i="1" dirty="0"/>
              <a:t>skrive</a:t>
            </a:r>
            <a:r>
              <a:rPr lang="nb-NO" sz="3600" dirty="0"/>
              <a:t> JavaScript-kode. </a:t>
            </a:r>
          </a:p>
        </p:txBody>
      </p:sp>
      <p:sp>
        <p:nvSpPr>
          <p:cNvPr id="4" name="Shape 182">
            <a:extLst>
              <a:ext uri="{FF2B5EF4-FFF2-40B4-BE49-F238E27FC236}">
                <a16:creationId xmlns:a16="http://schemas.microsoft.com/office/drawing/2014/main" id="{E20B4807-30E1-7D49-B20A-ECF8BD8CC464}"/>
              </a:ext>
            </a:extLst>
          </p:cNvPr>
          <p:cNvSpPr txBox="1"/>
          <p:nvPr/>
        </p:nvSpPr>
        <p:spPr>
          <a:xfrm>
            <a:off x="2826517" y="2325083"/>
            <a:ext cx="16726079"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dirty="0" err="1">
                <a:solidFill>
                  <a:schemeClr val="dk2"/>
                </a:solidFill>
                <a:latin typeface="Montserrat"/>
                <a:ea typeface="Montserrat"/>
                <a:cs typeface="Montserrat"/>
                <a:sym typeface="Montserrat"/>
              </a:rPr>
              <a:t>Hvor</a:t>
            </a:r>
            <a:r>
              <a:rPr lang="en-US" sz="8000" dirty="0">
                <a:solidFill>
                  <a:schemeClr val="dk2"/>
                </a:solidFill>
                <a:latin typeface="Montserrat"/>
                <a:ea typeface="Montserrat"/>
                <a:cs typeface="Montserrat"/>
                <a:sym typeface="Montserrat"/>
              </a:rPr>
              <a:t> </a:t>
            </a:r>
            <a:r>
              <a:rPr lang="en-US" sz="8000" dirty="0" err="1">
                <a:solidFill>
                  <a:schemeClr val="dk2"/>
                </a:solidFill>
                <a:latin typeface="Montserrat"/>
                <a:ea typeface="Montserrat"/>
                <a:cs typeface="Montserrat"/>
                <a:sym typeface="Montserrat"/>
              </a:rPr>
              <a:t>laster</a:t>
            </a:r>
            <a:r>
              <a:rPr lang="en-US" sz="8000" dirty="0">
                <a:solidFill>
                  <a:schemeClr val="dk2"/>
                </a:solidFill>
                <a:latin typeface="Montserrat"/>
                <a:ea typeface="Montserrat"/>
                <a:cs typeface="Montserrat"/>
                <a:sym typeface="Montserrat"/>
              </a:rPr>
              <a:t> man </a:t>
            </a:r>
            <a:r>
              <a:rPr lang="en-US" sz="8000" dirty="0" err="1">
                <a:solidFill>
                  <a:schemeClr val="dk2"/>
                </a:solidFill>
                <a:latin typeface="Montserrat"/>
                <a:ea typeface="Montserrat"/>
                <a:cs typeface="Montserrat"/>
                <a:sym typeface="Montserrat"/>
              </a:rPr>
              <a:t>ned</a:t>
            </a:r>
            <a:r>
              <a:rPr lang="en-US" sz="8000" dirty="0">
                <a:solidFill>
                  <a:schemeClr val="dk2"/>
                </a:solidFill>
                <a:latin typeface="Montserrat"/>
                <a:ea typeface="Montserrat"/>
                <a:cs typeface="Montserrat"/>
                <a:sym typeface="Montserrat"/>
              </a:rPr>
              <a:t> JavaScript?</a:t>
            </a:r>
          </a:p>
        </p:txBody>
      </p:sp>
    </p:spTree>
    <p:extLst>
      <p:ext uri="{BB962C8B-B14F-4D97-AF65-F5344CB8AC3E}">
        <p14:creationId xmlns:p14="http://schemas.microsoft.com/office/powerpoint/2010/main" val="9266139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48629C7-FC9C-B04F-98EE-A65F602100C9}"/>
              </a:ext>
            </a:extLst>
          </p:cNvPr>
          <p:cNvSpPr/>
          <p:nvPr/>
        </p:nvSpPr>
        <p:spPr>
          <a:xfrm>
            <a:off x="2826517" y="4011303"/>
            <a:ext cx="17102714" cy="7848302"/>
          </a:xfrm>
          <a:prstGeom prst="rect">
            <a:avLst/>
          </a:prstGeom>
        </p:spPr>
        <p:txBody>
          <a:bodyPr wrap="square">
            <a:spAutoFit/>
          </a:bodyPr>
          <a:lstStyle/>
          <a:p>
            <a:r>
              <a:rPr lang="nb-NO" sz="3600" dirty="0"/>
              <a:t>En komité ved navn </a:t>
            </a:r>
            <a:r>
              <a:rPr lang="nb-NO" sz="3600" dirty="0" err="1"/>
              <a:t>Ecma</a:t>
            </a:r>
            <a:r>
              <a:rPr lang="nb-NO" sz="3600" dirty="0"/>
              <a:t> TC39 er de som utvikler språket videre.</a:t>
            </a:r>
          </a:p>
          <a:p>
            <a:r>
              <a:rPr lang="nb-NO" sz="3600" dirty="0"/>
              <a:t>Komiteen består av folk fra de fleste store teknologifirmaene i verden.</a:t>
            </a:r>
          </a:p>
          <a:p>
            <a:endParaRPr lang="nb-NO" sz="3600" dirty="0"/>
          </a:p>
          <a:p>
            <a:r>
              <a:rPr lang="nb-NO" sz="3600" dirty="0"/>
              <a:t>Det TC39 utvikler er </a:t>
            </a:r>
            <a:r>
              <a:rPr lang="nb-NO" sz="3600" i="1" dirty="0"/>
              <a:t>spesifikasjonen</a:t>
            </a:r>
            <a:r>
              <a:rPr lang="nb-NO" sz="3600" dirty="0"/>
              <a:t> som beskriver hva JavaScript skal inneholde. Denne spesifikasjonen er utgangspunktet alle nettleser-leverandører (</a:t>
            </a:r>
            <a:r>
              <a:rPr lang="nb-NO" sz="3600" dirty="0" err="1"/>
              <a:t>Chrome</a:t>
            </a:r>
            <a:r>
              <a:rPr lang="nb-NO" sz="3600" dirty="0"/>
              <a:t>, </a:t>
            </a:r>
            <a:r>
              <a:rPr lang="nb-NO" sz="3600" dirty="0" err="1"/>
              <a:t>Firefox</a:t>
            </a:r>
            <a:r>
              <a:rPr lang="nb-NO" sz="3600" dirty="0"/>
              <a:t>, Safari, o.l.) bruker når de </a:t>
            </a:r>
            <a:r>
              <a:rPr lang="nb-NO" sz="3600" i="1" dirty="0"/>
              <a:t>implementerer</a:t>
            </a:r>
            <a:r>
              <a:rPr lang="nb-NO" sz="3600" dirty="0"/>
              <a:t> JavaScript i programvaren sin for å sørge for at koden </a:t>
            </a:r>
            <a:r>
              <a:rPr lang="nb-NO" sz="3600" b="1" dirty="0"/>
              <a:t>du </a:t>
            </a:r>
            <a:r>
              <a:rPr lang="nb-NO" sz="3600" dirty="0"/>
              <a:t>skriver skal kjøre som forventet. </a:t>
            </a:r>
          </a:p>
          <a:p>
            <a:endParaRPr lang="nb-NO" sz="3600" dirty="0"/>
          </a:p>
          <a:p>
            <a:r>
              <a:rPr lang="nb-NO" sz="3600" dirty="0"/>
              <a:t>Spesifikasjonen finnes her:</a:t>
            </a:r>
          </a:p>
          <a:p>
            <a:r>
              <a:rPr lang="nb-NO" sz="3600" dirty="0">
                <a:hlinkClick r:id="rId2"/>
              </a:rPr>
              <a:t>http://www.ecma-international.org/ecma-262/</a:t>
            </a:r>
            <a:r>
              <a:rPr lang="nb-NO" sz="3600" dirty="0"/>
              <a:t> </a:t>
            </a:r>
          </a:p>
          <a:p>
            <a:endParaRPr lang="nb-NO" sz="3600" dirty="0"/>
          </a:p>
          <a:p>
            <a:endParaRPr lang="nb-NO" sz="3600" dirty="0"/>
          </a:p>
          <a:p>
            <a:r>
              <a:rPr lang="nb-NO" sz="3600" dirty="0"/>
              <a:t>De vurderer også bidrag! </a:t>
            </a:r>
          </a:p>
          <a:p>
            <a:r>
              <a:rPr lang="nb-NO" sz="3600" dirty="0">
                <a:hlinkClick r:id="rId3"/>
              </a:rPr>
              <a:t>https://github.com/tc39/proposals</a:t>
            </a:r>
            <a:r>
              <a:rPr lang="nb-NO" sz="3600" dirty="0"/>
              <a:t> </a:t>
            </a:r>
          </a:p>
        </p:txBody>
      </p:sp>
      <p:sp>
        <p:nvSpPr>
          <p:cNvPr id="4" name="Shape 182">
            <a:extLst>
              <a:ext uri="{FF2B5EF4-FFF2-40B4-BE49-F238E27FC236}">
                <a16:creationId xmlns:a16="http://schemas.microsoft.com/office/drawing/2014/main" id="{E20B4807-30E1-7D49-B20A-ECF8BD8CC464}"/>
              </a:ext>
            </a:extLst>
          </p:cNvPr>
          <p:cNvSpPr txBox="1"/>
          <p:nvPr/>
        </p:nvSpPr>
        <p:spPr>
          <a:xfrm>
            <a:off x="2826517" y="2325083"/>
            <a:ext cx="16726079"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dirty="0" err="1">
                <a:solidFill>
                  <a:schemeClr val="dk2"/>
                </a:solidFill>
                <a:latin typeface="Montserrat"/>
                <a:ea typeface="Montserrat"/>
                <a:cs typeface="Montserrat"/>
                <a:sym typeface="Montserrat"/>
              </a:rPr>
              <a:t>Hvem</a:t>
            </a:r>
            <a:r>
              <a:rPr lang="en-US" sz="8000" dirty="0">
                <a:solidFill>
                  <a:schemeClr val="dk2"/>
                </a:solidFill>
                <a:latin typeface="Montserrat"/>
                <a:ea typeface="Montserrat"/>
                <a:cs typeface="Montserrat"/>
                <a:sym typeface="Montserrat"/>
              </a:rPr>
              <a:t> lager JavaScript?</a:t>
            </a:r>
          </a:p>
        </p:txBody>
      </p:sp>
      <p:sp>
        <p:nvSpPr>
          <p:cNvPr id="5" name="Rectangle 4">
            <a:extLst>
              <a:ext uri="{FF2B5EF4-FFF2-40B4-BE49-F238E27FC236}">
                <a16:creationId xmlns:a16="http://schemas.microsoft.com/office/drawing/2014/main" id="{87054B68-A9F7-A14C-A7E3-8AA852085CFE}"/>
              </a:ext>
            </a:extLst>
          </p:cNvPr>
          <p:cNvSpPr/>
          <p:nvPr/>
        </p:nvSpPr>
        <p:spPr>
          <a:xfrm>
            <a:off x="13850471" y="12150970"/>
            <a:ext cx="9113392" cy="307777"/>
          </a:xfrm>
          <a:prstGeom prst="rect">
            <a:avLst/>
          </a:prstGeom>
        </p:spPr>
        <p:txBody>
          <a:bodyPr wrap="none">
            <a:spAutoFit/>
          </a:bodyPr>
          <a:lstStyle/>
          <a:p>
            <a:r>
              <a:rPr lang="nb-NO" dirty="0" err="1"/>
              <a:t>https</a:t>
            </a:r>
            <a:r>
              <a:rPr lang="nb-NO" dirty="0"/>
              <a:t>://</a:t>
            </a:r>
            <a:r>
              <a:rPr lang="nb-NO" dirty="0" err="1"/>
              <a:t>blogs.windows.com</a:t>
            </a:r>
            <a:r>
              <a:rPr lang="nb-NO" dirty="0"/>
              <a:t>/</a:t>
            </a:r>
            <a:r>
              <a:rPr lang="nb-NO" dirty="0" err="1"/>
              <a:t>msedgedev</a:t>
            </a:r>
            <a:r>
              <a:rPr lang="nb-NO" dirty="0"/>
              <a:t>/2015/08/03/recapping-the-july-2015-tc39-committee-meeting-in-redmond/</a:t>
            </a:r>
          </a:p>
        </p:txBody>
      </p:sp>
      <p:pic>
        <p:nvPicPr>
          <p:cNvPr id="6" name="Picture 5">
            <a:extLst>
              <a:ext uri="{FF2B5EF4-FFF2-40B4-BE49-F238E27FC236}">
                <a16:creationId xmlns:a16="http://schemas.microsoft.com/office/drawing/2014/main" id="{0E46FC35-E1C5-BB47-AE78-A9904D738862}"/>
              </a:ext>
            </a:extLst>
          </p:cNvPr>
          <p:cNvPicPr>
            <a:picLocks noChangeAspect="1"/>
          </p:cNvPicPr>
          <p:nvPr/>
        </p:nvPicPr>
        <p:blipFill>
          <a:blip r:embed="rId4"/>
          <a:stretch>
            <a:fillRect/>
          </a:stretch>
        </p:blipFill>
        <p:spPr>
          <a:xfrm>
            <a:off x="13850471" y="8434323"/>
            <a:ext cx="9648855" cy="3661754"/>
          </a:xfrm>
          <a:prstGeom prst="rect">
            <a:avLst/>
          </a:prstGeom>
        </p:spPr>
      </p:pic>
    </p:spTree>
    <p:extLst>
      <p:ext uri="{BB962C8B-B14F-4D97-AF65-F5344CB8AC3E}">
        <p14:creationId xmlns:p14="http://schemas.microsoft.com/office/powerpoint/2010/main" val="4136062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6" name="Shape 56"/>
          <p:cNvSpPr/>
          <p:nvPr/>
        </p:nvSpPr>
        <p:spPr>
          <a:xfrm>
            <a:off x="5855232" y="6345309"/>
            <a:ext cx="12590990" cy="948977"/>
          </a:xfrm>
          <a:prstGeom prst="rect">
            <a:avLst/>
          </a:prstGeom>
          <a:noFill/>
          <a:ln>
            <a:noFill/>
          </a:ln>
        </p:spPr>
        <p:txBody>
          <a:bodyPr lIns="0" tIns="0" rIns="0" bIns="0" anchor="ctr" anchorCtr="0">
            <a:noAutofit/>
          </a:bodyPr>
          <a:lstStyle/>
          <a:p>
            <a:pPr marL="0" marR="0" lvl="0" indent="0" algn="ctr" rtl="0">
              <a:lnSpc>
                <a:spcPct val="115625"/>
              </a:lnSpc>
              <a:spcBef>
                <a:spcPts val="0"/>
              </a:spcBef>
              <a:buSzPct val="25000"/>
              <a:buNone/>
            </a:pPr>
            <a:r>
              <a:rPr lang="en-US" sz="6400" b="1" dirty="0" err="1">
                <a:solidFill>
                  <a:schemeClr val="dk2"/>
                </a:solidFill>
                <a:latin typeface="Montserrat"/>
                <a:ea typeface="Montserrat"/>
                <a:cs typeface="Montserrat"/>
                <a:sym typeface="Montserrat"/>
              </a:rPr>
              <a:t>Hva</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er</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viktig</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å</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kunne</a:t>
            </a:r>
            <a:r>
              <a:rPr lang="en-US" sz="6400" b="1" dirty="0">
                <a:solidFill>
                  <a:schemeClr val="dk2"/>
                </a:solidFill>
                <a:latin typeface="Montserrat"/>
                <a:ea typeface="Montserrat"/>
                <a:cs typeface="Montserrat"/>
                <a:sym typeface="Montserrat"/>
              </a:rPr>
              <a:t> </a:t>
            </a:r>
          </a:p>
          <a:p>
            <a:pPr marL="0" marR="0" lvl="0" indent="0" algn="ctr" rtl="0">
              <a:lnSpc>
                <a:spcPct val="115625"/>
              </a:lnSpc>
              <a:spcBef>
                <a:spcPts val="0"/>
              </a:spcBef>
              <a:buSzPct val="25000"/>
              <a:buNone/>
            </a:pPr>
            <a:r>
              <a:rPr lang="en-US" sz="6400" b="1" dirty="0" err="1">
                <a:solidFill>
                  <a:schemeClr val="dk2"/>
                </a:solidFill>
                <a:latin typeface="Montserrat"/>
                <a:ea typeface="Montserrat"/>
                <a:cs typeface="Montserrat"/>
                <a:sym typeface="Montserrat"/>
              </a:rPr>
              <a:t>når</a:t>
            </a:r>
            <a:r>
              <a:rPr lang="en-US" sz="6400" b="1" dirty="0">
                <a:solidFill>
                  <a:schemeClr val="dk2"/>
                </a:solidFill>
                <a:latin typeface="Montserrat"/>
                <a:ea typeface="Montserrat"/>
                <a:cs typeface="Montserrat"/>
                <a:sym typeface="Montserrat"/>
              </a:rPr>
              <a:t> man </a:t>
            </a:r>
            <a:r>
              <a:rPr lang="en-US" sz="6400" b="1" dirty="0" err="1">
                <a:solidFill>
                  <a:schemeClr val="dk2"/>
                </a:solidFill>
                <a:latin typeface="Montserrat"/>
                <a:ea typeface="Montserrat"/>
                <a:cs typeface="Montserrat"/>
                <a:sym typeface="Montserrat"/>
              </a:rPr>
              <a:t>programmerer</a:t>
            </a:r>
            <a:r>
              <a:rPr lang="en-US" sz="6400" b="1" dirty="0">
                <a:solidFill>
                  <a:schemeClr val="dk2"/>
                </a:solidFill>
                <a:latin typeface="Montserrat"/>
                <a:ea typeface="Montserrat"/>
                <a:cs typeface="Montserrat"/>
                <a:sym typeface="Montserrat"/>
              </a:rPr>
              <a:t>?</a:t>
            </a:r>
          </a:p>
        </p:txBody>
      </p:sp>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Tree>
    <p:extLst>
      <p:ext uri="{BB962C8B-B14F-4D97-AF65-F5344CB8AC3E}">
        <p14:creationId xmlns:p14="http://schemas.microsoft.com/office/powerpoint/2010/main" val="27077122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
        <p:nvSpPr>
          <p:cNvPr id="4" name="Shape 182">
            <a:extLst>
              <a:ext uri="{FF2B5EF4-FFF2-40B4-BE49-F238E27FC236}">
                <a16:creationId xmlns:a16="http://schemas.microsoft.com/office/drawing/2014/main" id="{23B2DF8D-5E0A-6A46-860E-79903500D13D}"/>
              </a:ext>
            </a:extLst>
          </p:cNvPr>
          <p:cNvSpPr txBox="1"/>
          <p:nvPr/>
        </p:nvSpPr>
        <p:spPr>
          <a:xfrm>
            <a:off x="2826517" y="2325083"/>
            <a:ext cx="19158840" cy="188910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Kommentarer</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i</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kode</a:t>
            </a:r>
            <a:endParaRPr lang="en-US" sz="8000" b="1" dirty="0">
              <a:solidFill>
                <a:schemeClr val="dk2"/>
              </a:solidFill>
              <a:latin typeface="Montserrat"/>
              <a:ea typeface="Montserrat"/>
              <a:cs typeface="Montserrat"/>
              <a:sym typeface="Montserrat"/>
            </a:endParaRPr>
          </a:p>
        </p:txBody>
      </p:sp>
      <p:sp>
        <p:nvSpPr>
          <p:cNvPr id="2" name="Rectangle 1">
            <a:extLst>
              <a:ext uri="{FF2B5EF4-FFF2-40B4-BE49-F238E27FC236}">
                <a16:creationId xmlns:a16="http://schemas.microsoft.com/office/drawing/2014/main" id="{65B83A52-7B72-574B-B7D8-92716AE8BCFF}"/>
              </a:ext>
            </a:extLst>
          </p:cNvPr>
          <p:cNvSpPr/>
          <p:nvPr/>
        </p:nvSpPr>
        <p:spPr>
          <a:xfrm>
            <a:off x="2826516" y="6123485"/>
            <a:ext cx="12188825" cy="769441"/>
          </a:xfrm>
          <a:prstGeom prst="rect">
            <a:avLst/>
          </a:prstGeom>
        </p:spPr>
        <p:txBody>
          <a:bodyPr>
            <a:spAutoFit/>
          </a:bodyPr>
          <a:lstStyle/>
          <a:p>
            <a:r>
              <a:rPr lang="nb-NO" sz="4400" dirty="0">
                <a:solidFill>
                  <a:srgbClr val="0000FF"/>
                </a:solidFill>
                <a:latin typeface="Menlo" panose="020B0609030804020204" pitchFamily="49" charset="0"/>
              </a:rPr>
              <a:t>var</a:t>
            </a:r>
            <a:r>
              <a:rPr lang="nb-NO" sz="4400" dirty="0">
                <a:latin typeface="Menlo" panose="020B0609030804020204" pitchFamily="49" charset="0"/>
              </a:rPr>
              <a:t> </a:t>
            </a:r>
            <a:r>
              <a:rPr lang="nb-NO" sz="4400" dirty="0" err="1">
                <a:latin typeface="Menlo" panose="020B0609030804020204" pitchFamily="49" charset="0"/>
              </a:rPr>
              <a:t>courseCode</a:t>
            </a:r>
            <a:r>
              <a:rPr lang="nb-NO" sz="4400" dirty="0">
                <a:latin typeface="Menlo" panose="020B0609030804020204" pitchFamily="49" charset="0"/>
              </a:rPr>
              <a:t> = </a:t>
            </a:r>
            <a:r>
              <a:rPr lang="nb-NO" sz="4400" dirty="0">
                <a:solidFill>
                  <a:srgbClr val="A31515"/>
                </a:solidFill>
                <a:latin typeface="Menlo" panose="020B0609030804020204" pitchFamily="49" charset="0"/>
                <a:ea typeface="Menlo" panose="020B0609030804020204" pitchFamily="49" charset="0"/>
                <a:cs typeface="Menlo" panose="020B0609030804020204" pitchFamily="49" charset="0"/>
              </a:rPr>
              <a:t>"</a:t>
            </a:r>
            <a:r>
              <a:rPr lang="nb-NO" sz="4400" dirty="0">
                <a:solidFill>
                  <a:srgbClr val="A31515"/>
                </a:solidFill>
                <a:latin typeface="Menlo" panose="020B0609030804020204" pitchFamily="49" charset="0"/>
              </a:rPr>
              <a:t>PGR102</a:t>
            </a:r>
            <a:r>
              <a:rPr lang="nb-NO" sz="4400" dirty="0">
                <a:solidFill>
                  <a:srgbClr val="A31515"/>
                </a:solidFill>
                <a:latin typeface="Menlo" panose="020B0609030804020204" pitchFamily="49" charset="0"/>
                <a:ea typeface="Menlo" panose="020B0609030804020204" pitchFamily="49" charset="0"/>
                <a:cs typeface="Menlo" panose="020B0609030804020204" pitchFamily="49" charset="0"/>
              </a:rPr>
              <a:t>"</a:t>
            </a:r>
            <a:r>
              <a:rPr lang="nb-NO" sz="4400" dirty="0">
                <a:latin typeface="Menlo" panose="020B0609030804020204" pitchFamily="49" charset="0"/>
              </a:rPr>
              <a:t>;</a:t>
            </a:r>
          </a:p>
        </p:txBody>
      </p:sp>
      <p:grpSp>
        <p:nvGrpSpPr>
          <p:cNvPr id="3" name="Group 2">
            <a:extLst>
              <a:ext uri="{FF2B5EF4-FFF2-40B4-BE49-F238E27FC236}">
                <a16:creationId xmlns:a16="http://schemas.microsoft.com/office/drawing/2014/main" id="{F9B94A9E-48D1-2B46-8F21-DAFC96583F33}"/>
              </a:ext>
            </a:extLst>
          </p:cNvPr>
          <p:cNvGrpSpPr/>
          <p:nvPr/>
        </p:nvGrpSpPr>
        <p:grpSpPr>
          <a:xfrm>
            <a:off x="2826516" y="4476115"/>
            <a:ext cx="18612897" cy="6970298"/>
            <a:chOff x="2826516" y="4476115"/>
            <a:chExt cx="18612897" cy="6970298"/>
          </a:xfrm>
        </p:grpSpPr>
        <p:sp>
          <p:nvSpPr>
            <p:cNvPr id="11" name="TextBox 10">
              <a:extLst>
                <a:ext uri="{FF2B5EF4-FFF2-40B4-BE49-F238E27FC236}">
                  <a16:creationId xmlns:a16="http://schemas.microsoft.com/office/drawing/2014/main" id="{14479F7E-B7D9-1F41-9EF8-59210F0794BA}"/>
                </a:ext>
              </a:extLst>
            </p:cNvPr>
            <p:cNvSpPr txBox="1"/>
            <p:nvPr/>
          </p:nvSpPr>
          <p:spPr>
            <a:xfrm>
              <a:off x="2826516" y="4476115"/>
              <a:ext cx="18251575" cy="646331"/>
            </a:xfrm>
            <a:prstGeom prst="rect">
              <a:avLst/>
            </a:prstGeom>
            <a:noFill/>
          </p:spPr>
          <p:txBody>
            <a:bodyPr wrap="square" rtlCol="0">
              <a:spAutoFit/>
            </a:bodyPr>
            <a:lstStyle/>
            <a:p>
              <a:r>
                <a:rPr lang="en-GB" sz="3600" dirty="0" err="1"/>
                <a:t>Kommentarer</a:t>
              </a:r>
              <a:r>
                <a:rPr lang="en-GB" sz="3600" dirty="0"/>
                <a:t> </a:t>
              </a:r>
              <a:r>
                <a:rPr lang="en-GB" sz="3600" dirty="0" err="1"/>
                <a:t>i</a:t>
              </a:r>
              <a:r>
                <a:rPr lang="en-GB" sz="3600" dirty="0"/>
                <a:t> JavaScript-</a:t>
              </a:r>
              <a:r>
                <a:rPr lang="en-GB" sz="3600" dirty="0" err="1"/>
                <a:t>kode</a:t>
              </a:r>
              <a:r>
                <a:rPr lang="en-GB" sz="3600" dirty="0"/>
                <a:t> </a:t>
              </a:r>
              <a:r>
                <a:rPr lang="en-GB" sz="3600" dirty="0" err="1"/>
                <a:t>spesifiseres</a:t>
              </a:r>
              <a:r>
                <a:rPr lang="en-GB" sz="3600" dirty="0"/>
                <a:t> med </a:t>
              </a:r>
              <a:r>
                <a:rPr lang="en-GB" sz="3600" dirty="0" err="1"/>
                <a:t>doble</a:t>
              </a:r>
              <a:r>
                <a:rPr lang="en-GB" sz="3600" dirty="0"/>
                <a:t> </a:t>
              </a:r>
              <a:r>
                <a:rPr lang="en-GB" sz="3600" dirty="0" err="1"/>
                <a:t>skråstreker</a:t>
              </a:r>
              <a:r>
                <a:rPr lang="en-GB" sz="3600" dirty="0"/>
                <a:t>:</a:t>
              </a:r>
              <a:endParaRPr lang="en-GB" sz="36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671866EB-BFED-D041-9F51-5E24DFC83BBF}"/>
                </a:ext>
              </a:extLst>
            </p:cNvPr>
            <p:cNvSpPr txBox="1"/>
            <p:nvPr/>
          </p:nvSpPr>
          <p:spPr>
            <a:xfrm>
              <a:off x="2826516" y="7476095"/>
              <a:ext cx="18612897" cy="3970318"/>
            </a:xfrm>
            <a:prstGeom prst="rect">
              <a:avLst/>
            </a:prstGeom>
            <a:noFill/>
          </p:spPr>
          <p:txBody>
            <a:bodyPr wrap="square" rtlCol="0">
              <a:spAutoFit/>
            </a:bodyPr>
            <a:lstStyle/>
            <a:p>
              <a:r>
                <a:rPr lang="en-GB" sz="3600" dirty="0" err="1"/>
                <a:t>Kommentarer</a:t>
              </a:r>
              <a:r>
                <a:rPr lang="en-GB" sz="3600" dirty="0"/>
                <a:t> </a:t>
              </a:r>
              <a:r>
                <a:rPr lang="en-GB" sz="3600" dirty="0" err="1"/>
                <a:t>påvirker</a:t>
              </a:r>
              <a:r>
                <a:rPr lang="en-GB" sz="3600" dirty="0"/>
                <a:t> </a:t>
              </a:r>
              <a:r>
                <a:rPr lang="en-GB" sz="3600" dirty="0" err="1"/>
                <a:t>ikke</a:t>
              </a:r>
              <a:r>
                <a:rPr lang="en-GB" sz="3600" dirty="0"/>
                <a:t> </a:t>
              </a:r>
              <a:r>
                <a:rPr lang="en-GB" sz="3600" dirty="0" err="1"/>
                <a:t>kode</a:t>
              </a:r>
              <a:r>
                <a:rPr lang="en-GB" sz="3600" dirty="0"/>
                <a:t> </a:t>
              </a:r>
              <a:r>
                <a:rPr lang="en-GB" sz="3600" dirty="0" err="1"/>
                <a:t>eller</a:t>
              </a:r>
              <a:r>
                <a:rPr lang="en-GB" sz="3600" dirty="0"/>
                <a:t> program, </a:t>
              </a:r>
              <a:r>
                <a:rPr lang="en-GB" sz="3600" dirty="0" err="1"/>
                <a:t>og</a:t>
              </a:r>
              <a:r>
                <a:rPr lang="en-GB" sz="3600" dirty="0"/>
                <a:t> </a:t>
              </a:r>
              <a:r>
                <a:rPr lang="en-GB" sz="3600" dirty="0" err="1"/>
                <a:t>er</a:t>
              </a:r>
              <a:r>
                <a:rPr lang="en-GB" sz="3600" dirty="0"/>
                <a:t> </a:t>
              </a:r>
              <a:r>
                <a:rPr lang="en-GB" sz="3600" dirty="0" err="1"/>
                <a:t>ikke</a:t>
              </a:r>
              <a:r>
                <a:rPr lang="en-GB" sz="3600" dirty="0"/>
                <a:t> </a:t>
              </a:r>
              <a:r>
                <a:rPr lang="en-GB" sz="3600" dirty="0" err="1"/>
                <a:t>interessante</a:t>
              </a:r>
              <a:r>
                <a:rPr lang="en-GB" sz="3600" dirty="0"/>
                <a:t> for </a:t>
              </a:r>
              <a:r>
                <a:rPr lang="en-GB" sz="3600" dirty="0" err="1"/>
                <a:t>maskinen</a:t>
              </a:r>
              <a:r>
                <a:rPr lang="en-GB" sz="3600" dirty="0"/>
                <a:t>. </a:t>
              </a:r>
              <a:r>
                <a:rPr lang="en-GB" sz="3600" dirty="0" err="1"/>
                <a:t>Kommentarer</a:t>
              </a:r>
              <a:r>
                <a:rPr lang="en-GB" sz="3600" dirty="0"/>
                <a:t> </a:t>
              </a:r>
              <a:r>
                <a:rPr lang="en-GB" sz="3600" dirty="0" err="1"/>
                <a:t>fjernes</a:t>
              </a:r>
              <a:r>
                <a:rPr lang="en-GB" sz="3600" dirty="0"/>
                <a:t> </a:t>
              </a:r>
              <a:r>
                <a:rPr lang="en-GB" sz="3600" dirty="0" err="1"/>
                <a:t>gjerne</a:t>
              </a:r>
              <a:r>
                <a:rPr lang="en-GB" sz="3600" dirty="0"/>
                <a:t> </a:t>
              </a:r>
              <a:r>
                <a:rPr lang="en-GB" sz="3600" dirty="0" err="1"/>
                <a:t>automatisk</a:t>
              </a:r>
              <a:r>
                <a:rPr lang="en-GB" sz="3600" dirty="0"/>
                <a:t> (</a:t>
              </a:r>
              <a:r>
                <a:rPr lang="en-GB" sz="3600" dirty="0" err="1"/>
                <a:t>av</a:t>
              </a:r>
              <a:r>
                <a:rPr lang="en-GB" sz="3600" dirty="0"/>
                <a:t> </a:t>
              </a:r>
              <a:r>
                <a:rPr lang="en-GB" sz="3600" dirty="0" err="1"/>
                <a:t>maskinen</a:t>
              </a:r>
              <a:r>
                <a:rPr lang="en-GB" sz="3600" dirty="0"/>
                <a:t>) </a:t>
              </a:r>
              <a:r>
                <a:rPr lang="en-GB" sz="3600" dirty="0" err="1"/>
                <a:t>før</a:t>
              </a:r>
              <a:r>
                <a:rPr lang="en-GB" sz="3600" dirty="0"/>
                <a:t> </a:t>
              </a:r>
              <a:r>
                <a:rPr lang="en-GB" sz="3600" dirty="0" err="1"/>
                <a:t>koden</a:t>
              </a:r>
              <a:r>
                <a:rPr lang="en-GB" sz="3600" dirty="0"/>
                <a:t> </a:t>
              </a:r>
              <a:r>
                <a:rPr lang="en-GB" sz="3600" dirty="0" err="1"/>
                <a:t>kjører</a:t>
              </a:r>
              <a:r>
                <a:rPr lang="en-GB" sz="3600" dirty="0"/>
                <a:t>.</a:t>
              </a:r>
            </a:p>
            <a:p>
              <a:endParaRPr lang="en-GB" sz="3600" dirty="0"/>
            </a:p>
            <a:p>
              <a:r>
                <a:rPr lang="en-GB" sz="3600" dirty="0" err="1">
                  <a:latin typeface="Arial" panose="020B0604020202020204" pitchFamily="34" charset="0"/>
                  <a:cs typeface="Arial" panose="020B0604020202020204" pitchFamily="34" charset="0"/>
                </a:rPr>
                <a:t>Utviklere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skriver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kommentarer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andre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utviklere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kan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enklere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forstå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hva</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koden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gjør</a:t>
              </a:r>
              <a:r>
                <a:rPr lang="en-GB" sz="3600" dirty="0">
                  <a:latin typeface="Arial" panose="020B0604020202020204" pitchFamily="34" charset="0"/>
                  <a:cs typeface="Arial" panose="020B0604020202020204" pitchFamily="34" charset="0"/>
                </a:rPr>
                <a:t>!</a:t>
              </a:r>
            </a:p>
            <a:p>
              <a:endParaRPr lang="en-GB" sz="3600" dirty="0">
                <a:latin typeface="Arial" panose="020B0604020202020204" pitchFamily="34" charset="0"/>
                <a:cs typeface="Arial" panose="020B0604020202020204" pitchFamily="34" charset="0"/>
              </a:endParaRPr>
            </a:p>
            <a:p>
              <a:r>
                <a:rPr lang="en-GB" sz="3600" dirty="0">
                  <a:latin typeface="Arial" panose="020B0604020202020204" pitchFamily="34" charset="0"/>
                  <a:cs typeface="Arial" panose="020B0604020202020204" pitchFamily="34" charset="0"/>
                </a:rPr>
                <a:t>I </a:t>
              </a:r>
              <a:r>
                <a:rPr lang="en-GB" sz="3600" dirty="0" err="1">
                  <a:latin typeface="Arial" panose="020B0604020202020204" pitchFamily="34" charset="0"/>
                  <a:cs typeface="Arial" panose="020B0604020202020204" pitchFamily="34" charset="0"/>
                </a:rPr>
                <a:t>fagets</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innleveringer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det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forventet</a:t>
              </a:r>
              <a:r>
                <a:rPr lang="en-GB" sz="3600" dirty="0">
                  <a:latin typeface="Arial" panose="020B0604020202020204" pitchFamily="34" charset="0"/>
                  <a:cs typeface="Arial" panose="020B0604020202020204" pitchFamily="34" charset="0"/>
                </a:rPr>
                <a:t> at </a:t>
              </a:r>
              <a:r>
                <a:rPr lang="en-GB" sz="3600" dirty="0" err="1">
                  <a:latin typeface="Arial" panose="020B0604020202020204" pitchFamily="34" charset="0"/>
                  <a:cs typeface="Arial" panose="020B0604020202020204" pitchFamily="34" charset="0"/>
                </a:rPr>
                <a:t>kommentarer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brukes</a:t>
              </a:r>
              <a:r>
                <a:rPr lang="en-GB" sz="3600" dirty="0">
                  <a:latin typeface="Arial" panose="020B0604020202020204" pitchFamily="34" charset="0"/>
                  <a:cs typeface="Arial" panose="020B0604020202020204" pitchFamily="34" charset="0"/>
                </a:rPr>
                <a:t> for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bevise</a:t>
              </a:r>
              <a:r>
                <a:rPr lang="en-GB" sz="3600" dirty="0">
                  <a:latin typeface="Arial" panose="020B0604020202020204" pitchFamily="34" charset="0"/>
                  <a:cs typeface="Arial" panose="020B0604020202020204" pitchFamily="34" charset="0"/>
                </a:rPr>
                <a:t> at </a:t>
              </a:r>
              <a:r>
                <a:rPr lang="en-GB" sz="3600" b="1" i="1" dirty="0" err="1">
                  <a:latin typeface="Arial" panose="020B0604020202020204" pitchFamily="34" charset="0"/>
                  <a:cs typeface="Arial" panose="020B0604020202020204" pitchFamily="34" charset="0"/>
                </a:rPr>
                <a:t>dere</a:t>
              </a:r>
              <a:r>
                <a:rPr lang="en-GB" sz="3600" b="1" i="1" dirty="0">
                  <a:latin typeface="Arial" panose="020B0604020202020204" pitchFamily="34" charset="0"/>
                  <a:cs typeface="Arial" panose="020B0604020202020204" pitchFamily="34" charset="0"/>
                </a:rPr>
                <a:t> </a:t>
              </a:r>
              <a:r>
                <a:rPr lang="en-GB" sz="3600" b="1" i="1" dirty="0" err="1">
                  <a:latin typeface="Arial" panose="020B0604020202020204" pitchFamily="34" charset="0"/>
                  <a:cs typeface="Arial" panose="020B0604020202020204" pitchFamily="34" charset="0"/>
                </a:rPr>
                <a:t>forstår</a:t>
              </a:r>
              <a:r>
                <a:rPr lang="en-GB" sz="3600" b="1" i="1" dirty="0">
                  <a:latin typeface="Arial" panose="020B0604020202020204" pitchFamily="34" charset="0"/>
                  <a:cs typeface="Arial" panose="020B0604020202020204" pitchFamily="34" charset="0"/>
                </a:rPr>
                <a:t> </a:t>
              </a:r>
              <a:r>
                <a:rPr lang="en-GB" sz="3600" b="1" i="1" dirty="0" err="1">
                  <a:latin typeface="Arial" panose="020B0604020202020204" pitchFamily="34" charset="0"/>
                  <a:cs typeface="Arial" panose="020B0604020202020204" pitchFamily="34" charset="0"/>
                </a:rPr>
                <a:t>hva</a:t>
              </a:r>
              <a:r>
                <a:rPr lang="en-GB" sz="3600" b="1" i="1" dirty="0">
                  <a:latin typeface="Arial" panose="020B0604020202020204" pitchFamily="34" charset="0"/>
                  <a:cs typeface="Arial" panose="020B0604020202020204" pitchFamily="34" charset="0"/>
                </a:rPr>
                <a:t> </a:t>
              </a:r>
              <a:r>
                <a:rPr lang="en-GB" sz="3600" b="1" i="1" dirty="0" err="1">
                  <a:latin typeface="Arial" panose="020B0604020202020204" pitchFamily="34" charset="0"/>
                  <a:cs typeface="Arial" panose="020B0604020202020204" pitchFamily="34" charset="0"/>
                </a:rPr>
                <a:t>koden</a:t>
              </a:r>
              <a:r>
                <a:rPr lang="en-GB" sz="3600" b="1" i="1" dirty="0">
                  <a:latin typeface="Arial" panose="020B0604020202020204" pitchFamily="34" charset="0"/>
                  <a:cs typeface="Arial" panose="020B0604020202020204" pitchFamily="34" charset="0"/>
                </a:rPr>
                <a:t> </a:t>
              </a:r>
              <a:r>
                <a:rPr lang="en-GB" sz="3600" b="1" i="1" dirty="0" err="1">
                  <a:latin typeface="Arial" panose="020B0604020202020204" pitchFamily="34" charset="0"/>
                  <a:cs typeface="Arial" panose="020B0604020202020204" pitchFamily="34" charset="0"/>
                </a:rPr>
                <a:t>dere</a:t>
              </a:r>
              <a:r>
                <a:rPr lang="en-GB" sz="3600" b="1" i="1" dirty="0">
                  <a:latin typeface="Arial" panose="020B0604020202020204" pitchFamily="34" charset="0"/>
                  <a:cs typeface="Arial" panose="020B0604020202020204" pitchFamily="34" charset="0"/>
                </a:rPr>
                <a:t> </a:t>
              </a:r>
              <a:r>
                <a:rPr lang="en-GB" sz="3600" b="1" i="1" dirty="0" err="1">
                  <a:latin typeface="Arial" panose="020B0604020202020204" pitchFamily="34" charset="0"/>
                  <a:cs typeface="Arial" panose="020B0604020202020204" pitchFamily="34" charset="0"/>
                </a:rPr>
                <a:t>har</a:t>
              </a:r>
              <a:r>
                <a:rPr lang="en-GB" sz="3600" b="1" i="1" dirty="0">
                  <a:latin typeface="Arial" panose="020B0604020202020204" pitchFamily="34" charset="0"/>
                  <a:cs typeface="Arial" panose="020B0604020202020204" pitchFamily="34" charset="0"/>
                </a:rPr>
                <a:t> </a:t>
              </a:r>
              <a:r>
                <a:rPr lang="en-GB" sz="3600" b="1" i="1" dirty="0" err="1">
                  <a:latin typeface="Arial" panose="020B0604020202020204" pitchFamily="34" charset="0"/>
                  <a:cs typeface="Arial" panose="020B0604020202020204" pitchFamily="34" charset="0"/>
                </a:rPr>
                <a:t>levert</a:t>
              </a:r>
              <a:r>
                <a:rPr lang="en-GB" sz="3600" b="1" i="1" dirty="0">
                  <a:latin typeface="Arial" panose="020B0604020202020204" pitchFamily="34" charset="0"/>
                  <a:cs typeface="Arial" panose="020B0604020202020204" pitchFamily="34" charset="0"/>
                </a:rPr>
                <a:t> </a:t>
              </a:r>
              <a:r>
                <a:rPr lang="en-GB" sz="3600" b="1" i="1" dirty="0" err="1">
                  <a:latin typeface="Arial" panose="020B0604020202020204" pitchFamily="34" charset="0"/>
                  <a:cs typeface="Arial" panose="020B0604020202020204" pitchFamily="34" charset="0"/>
                </a:rPr>
                <a:t>gjør</a:t>
              </a:r>
              <a:r>
                <a:rPr lang="en-GB" sz="3600" b="1" dirty="0">
                  <a:latin typeface="Arial" panose="020B0604020202020204" pitchFamily="34" charset="0"/>
                  <a:cs typeface="Arial" panose="020B0604020202020204" pitchFamily="34" charset="0"/>
                </a:rPr>
                <a:t>.</a:t>
              </a:r>
              <a:endParaRPr lang="en-GB" sz="3600" b="1" i="1" dirty="0">
                <a:latin typeface="Arial" panose="020B0604020202020204" pitchFamily="34" charset="0"/>
                <a:cs typeface="Arial" panose="020B0604020202020204" pitchFamily="34" charset="0"/>
              </a:endParaRPr>
            </a:p>
          </p:txBody>
        </p:sp>
      </p:grpSp>
      <p:sp>
        <p:nvSpPr>
          <p:cNvPr id="9" name="Rectangle 8">
            <a:extLst>
              <a:ext uri="{FF2B5EF4-FFF2-40B4-BE49-F238E27FC236}">
                <a16:creationId xmlns:a16="http://schemas.microsoft.com/office/drawing/2014/main" id="{B78F50EA-0D82-9941-B927-EEED9FCABAB2}"/>
              </a:ext>
            </a:extLst>
          </p:cNvPr>
          <p:cNvSpPr/>
          <p:nvPr/>
        </p:nvSpPr>
        <p:spPr>
          <a:xfrm>
            <a:off x="2826516" y="5480958"/>
            <a:ext cx="12188825" cy="769441"/>
          </a:xfrm>
          <a:prstGeom prst="rect">
            <a:avLst/>
          </a:prstGeom>
        </p:spPr>
        <p:txBody>
          <a:bodyPr>
            <a:spAutoFit/>
          </a:bodyPr>
          <a:lstStyle/>
          <a:p>
            <a:r>
              <a:rPr lang="nb-NO" sz="4400" dirty="0">
                <a:solidFill>
                  <a:srgbClr val="008000"/>
                </a:solidFill>
                <a:latin typeface="Menlo" panose="020B0609030804020204" pitchFamily="49" charset="0"/>
              </a:rPr>
              <a:t>// Lagre kurskode i variabel</a:t>
            </a:r>
            <a:endParaRPr lang="nb-NO" sz="4400" dirty="0">
              <a:latin typeface="Menlo" panose="020B0609030804020204" pitchFamily="49" charset="0"/>
            </a:endParaRPr>
          </a:p>
        </p:txBody>
      </p:sp>
    </p:spTree>
    <p:extLst>
      <p:ext uri="{BB962C8B-B14F-4D97-AF65-F5344CB8AC3E}">
        <p14:creationId xmlns:p14="http://schemas.microsoft.com/office/powerpoint/2010/main" val="37621852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
        <p:nvSpPr>
          <p:cNvPr id="4" name="Shape 182">
            <a:extLst>
              <a:ext uri="{FF2B5EF4-FFF2-40B4-BE49-F238E27FC236}">
                <a16:creationId xmlns:a16="http://schemas.microsoft.com/office/drawing/2014/main" id="{23B2DF8D-5E0A-6A46-860E-79903500D13D}"/>
              </a:ext>
            </a:extLst>
          </p:cNvPr>
          <p:cNvSpPr txBox="1"/>
          <p:nvPr/>
        </p:nvSpPr>
        <p:spPr>
          <a:xfrm>
            <a:off x="2826517" y="2325083"/>
            <a:ext cx="19158840" cy="188910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Kommentarer</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i</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kode</a:t>
            </a:r>
            <a:endParaRPr lang="en-US" sz="8000" b="1" dirty="0">
              <a:solidFill>
                <a:schemeClr val="dk2"/>
              </a:solidFill>
              <a:latin typeface="Montserrat"/>
              <a:ea typeface="Montserrat"/>
              <a:cs typeface="Montserrat"/>
              <a:sym typeface="Montserrat"/>
            </a:endParaRPr>
          </a:p>
        </p:txBody>
      </p:sp>
      <p:sp>
        <p:nvSpPr>
          <p:cNvPr id="2" name="Rectangle 1">
            <a:extLst>
              <a:ext uri="{FF2B5EF4-FFF2-40B4-BE49-F238E27FC236}">
                <a16:creationId xmlns:a16="http://schemas.microsoft.com/office/drawing/2014/main" id="{65B83A52-7B72-574B-B7D8-92716AE8BCFF}"/>
              </a:ext>
            </a:extLst>
          </p:cNvPr>
          <p:cNvSpPr/>
          <p:nvPr/>
        </p:nvSpPr>
        <p:spPr>
          <a:xfrm>
            <a:off x="2839494" y="8920591"/>
            <a:ext cx="12188825" cy="769441"/>
          </a:xfrm>
          <a:prstGeom prst="rect">
            <a:avLst/>
          </a:prstGeom>
        </p:spPr>
        <p:txBody>
          <a:bodyPr wrap="square">
            <a:spAutoFit/>
          </a:bodyPr>
          <a:lstStyle/>
          <a:p>
            <a:r>
              <a:rPr lang="nb-NO" sz="4400" dirty="0">
                <a:solidFill>
                  <a:srgbClr val="0000FF"/>
                </a:solidFill>
                <a:latin typeface="Menlo" panose="020B0609030804020204" pitchFamily="49" charset="0"/>
              </a:rPr>
              <a:t>var</a:t>
            </a:r>
            <a:r>
              <a:rPr lang="nb-NO" sz="4400" dirty="0">
                <a:latin typeface="Menlo" panose="020B0609030804020204" pitchFamily="49" charset="0"/>
              </a:rPr>
              <a:t> </a:t>
            </a:r>
            <a:r>
              <a:rPr lang="nb-NO" sz="4400" dirty="0" err="1">
                <a:latin typeface="Menlo" panose="020B0609030804020204" pitchFamily="49" charset="0"/>
              </a:rPr>
              <a:t>courseCode</a:t>
            </a:r>
            <a:r>
              <a:rPr lang="nb-NO" sz="4400" dirty="0">
                <a:latin typeface="Menlo" panose="020B0609030804020204" pitchFamily="49" charset="0"/>
              </a:rPr>
              <a:t> = </a:t>
            </a:r>
            <a:r>
              <a:rPr lang="nb-NO" sz="4400" dirty="0">
                <a:solidFill>
                  <a:srgbClr val="A31515"/>
                </a:solidFill>
                <a:latin typeface="Menlo" panose="020B0609030804020204" pitchFamily="49" charset="0"/>
                <a:ea typeface="Menlo" panose="020B0609030804020204" pitchFamily="49" charset="0"/>
                <a:cs typeface="Menlo" panose="020B0609030804020204" pitchFamily="49" charset="0"/>
              </a:rPr>
              <a:t>"</a:t>
            </a:r>
            <a:r>
              <a:rPr lang="nb-NO" sz="4400" dirty="0">
                <a:solidFill>
                  <a:srgbClr val="A31515"/>
                </a:solidFill>
                <a:latin typeface="Menlo" panose="020B0609030804020204" pitchFamily="49" charset="0"/>
              </a:rPr>
              <a:t>PGR102</a:t>
            </a:r>
            <a:r>
              <a:rPr lang="nb-NO" sz="4400" dirty="0">
                <a:solidFill>
                  <a:srgbClr val="A31515"/>
                </a:solidFill>
                <a:latin typeface="Menlo" panose="020B0609030804020204" pitchFamily="49" charset="0"/>
                <a:ea typeface="Menlo" panose="020B0609030804020204" pitchFamily="49" charset="0"/>
                <a:cs typeface="Menlo" panose="020B0609030804020204" pitchFamily="49" charset="0"/>
              </a:rPr>
              <a:t>"</a:t>
            </a:r>
            <a:r>
              <a:rPr lang="nb-NO" sz="4400" dirty="0">
                <a:latin typeface="Menlo" panose="020B0609030804020204" pitchFamily="49" charset="0"/>
              </a:rPr>
              <a:t>;</a:t>
            </a:r>
          </a:p>
        </p:txBody>
      </p:sp>
      <p:sp>
        <p:nvSpPr>
          <p:cNvPr id="11" name="TextBox 10">
            <a:extLst>
              <a:ext uri="{FF2B5EF4-FFF2-40B4-BE49-F238E27FC236}">
                <a16:creationId xmlns:a16="http://schemas.microsoft.com/office/drawing/2014/main" id="{14479F7E-B7D9-1F41-9EF8-59210F0794BA}"/>
              </a:ext>
            </a:extLst>
          </p:cNvPr>
          <p:cNvSpPr txBox="1"/>
          <p:nvPr/>
        </p:nvSpPr>
        <p:spPr>
          <a:xfrm>
            <a:off x="2826516" y="4476115"/>
            <a:ext cx="18251575" cy="8032968"/>
          </a:xfrm>
          <a:prstGeom prst="rect">
            <a:avLst/>
          </a:prstGeom>
          <a:noFill/>
        </p:spPr>
        <p:txBody>
          <a:bodyPr wrap="square" rtlCol="0">
            <a:spAutoFit/>
          </a:bodyPr>
          <a:lstStyle/>
          <a:p>
            <a:r>
              <a:rPr lang="en-GB" sz="3600" dirty="0" err="1"/>
              <a:t>Kommentarer</a:t>
            </a:r>
            <a:r>
              <a:rPr lang="en-GB" sz="3600" dirty="0"/>
              <a:t> </a:t>
            </a:r>
            <a:r>
              <a:rPr lang="en-GB" sz="3600" dirty="0" err="1"/>
              <a:t>som</a:t>
            </a:r>
            <a:r>
              <a:rPr lang="en-GB" sz="3600" dirty="0"/>
              <a:t> </a:t>
            </a:r>
            <a:r>
              <a:rPr lang="en-GB" sz="3600" dirty="0" err="1"/>
              <a:t>går</a:t>
            </a:r>
            <a:r>
              <a:rPr lang="en-GB" sz="3600" dirty="0"/>
              <a:t> over </a:t>
            </a:r>
            <a:r>
              <a:rPr lang="en-GB" sz="3600" dirty="0" err="1"/>
              <a:t>flere</a:t>
            </a:r>
            <a:r>
              <a:rPr lang="en-GB" sz="3600" dirty="0"/>
              <a:t> </a:t>
            </a:r>
            <a:r>
              <a:rPr lang="en-GB" sz="3600" dirty="0" err="1"/>
              <a:t>linjer</a:t>
            </a:r>
            <a:r>
              <a:rPr lang="en-GB" sz="3600" dirty="0"/>
              <a:t> </a:t>
            </a:r>
            <a:r>
              <a:rPr lang="en-GB" sz="3600" dirty="0" err="1"/>
              <a:t>skrives</a:t>
            </a:r>
            <a:r>
              <a:rPr lang="en-GB" sz="3600" dirty="0"/>
              <a:t> med </a:t>
            </a:r>
            <a:r>
              <a:rPr lang="en-GB" sz="3600" dirty="0" err="1"/>
              <a:t>skråstrek</a:t>
            </a:r>
            <a:r>
              <a:rPr lang="en-GB" sz="3600" dirty="0"/>
              <a:t> </a:t>
            </a:r>
            <a:r>
              <a:rPr lang="en-GB" sz="3600" dirty="0" err="1"/>
              <a:t>og</a:t>
            </a:r>
            <a:r>
              <a:rPr lang="en-GB" sz="3600" dirty="0"/>
              <a:t> </a:t>
            </a:r>
            <a:r>
              <a:rPr lang="en-GB" sz="3600" dirty="0" err="1"/>
              <a:t>stjerne</a:t>
            </a:r>
            <a:r>
              <a:rPr lang="en-GB" sz="3600" dirty="0"/>
              <a:t> (asterisk):</a:t>
            </a: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endParaRPr lang="en-GB" sz="3600" dirty="0">
              <a:latin typeface="Arial" panose="020B0604020202020204" pitchFamily="34" charset="0"/>
              <a:cs typeface="Arial" panose="020B0604020202020204" pitchFamily="34" charset="0"/>
            </a:endParaRPr>
          </a:p>
          <a:p>
            <a:r>
              <a:rPr lang="en-GB" sz="2800" dirty="0">
                <a:latin typeface="Arial" panose="020B0604020202020204" pitchFamily="34" charset="0"/>
                <a:cs typeface="Arial" panose="020B0604020202020204" pitchFamily="34" charset="0"/>
              </a:rPr>
              <a:t>Les </a:t>
            </a:r>
            <a:r>
              <a:rPr lang="en-GB" sz="2800" dirty="0" err="1">
                <a:latin typeface="Arial" panose="020B0604020202020204" pitchFamily="34" charset="0"/>
                <a:cs typeface="Arial" panose="020B0604020202020204" pitchFamily="34" charset="0"/>
              </a:rPr>
              <a:t>mer</a:t>
            </a:r>
            <a:r>
              <a:rPr lang="en-GB" sz="2800" dirty="0">
                <a:latin typeface="Arial" panose="020B0604020202020204" pitchFamily="34" charset="0"/>
                <a:cs typeface="Arial" panose="020B0604020202020204" pitchFamily="34" charset="0"/>
              </a:rPr>
              <a:t> om </a:t>
            </a:r>
            <a:r>
              <a:rPr lang="en-GB" sz="2800" dirty="0" err="1">
                <a:latin typeface="Arial" panose="020B0604020202020204" pitchFamily="34" charset="0"/>
                <a:cs typeface="Arial" panose="020B0604020202020204" pitchFamily="34" charset="0"/>
              </a:rPr>
              <a:t>kodekommentarer</a:t>
            </a:r>
            <a:r>
              <a:rPr lang="en-GB" sz="2800" dirty="0">
                <a:latin typeface="Arial" panose="020B0604020202020204" pitchFamily="34" charset="0"/>
                <a:cs typeface="Arial" panose="020B0604020202020204" pitchFamily="34" charset="0"/>
              </a:rPr>
              <a:t> </a:t>
            </a:r>
            <a:r>
              <a:rPr lang="en-GB" sz="2800" dirty="0" err="1">
                <a:latin typeface="Arial" panose="020B0604020202020204" pitchFamily="34" charset="0"/>
                <a:cs typeface="Arial" panose="020B0604020202020204" pitchFamily="34" charset="0"/>
              </a:rPr>
              <a:t>i</a:t>
            </a:r>
            <a:r>
              <a:rPr lang="en-GB" sz="2800" dirty="0">
                <a:latin typeface="Arial" panose="020B0604020202020204" pitchFamily="34" charset="0"/>
                <a:cs typeface="Arial" panose="020B0604020202020204" pitchFamily="34" charset="0"/>
              </a:rPr>
              <a:t> </a:t>
            </a:r>
            <a:r>
              <a:rPr lang="en-GB" sz="2800" dirty="0" err="1">
                <a:latin typeface="Arial" panose="020B0604020202020204" pitchFamily="34" charset="0"/>
                <a:cs typeface="Arial" panose="020B0604020202020204" pitchFamily="34" charset="0"/>
              </a:rPr>
              <a:t>læreboka</a:t>
            </a:r>
            <a:r>
              <a:rPr lang="en-GB" sz="2800" dirty="0">
                <a:latin typeface="Arial" panose="020B0604020202020204" pitchFamily="34" charset="0"/>
                <a:cs typeface="Arial" panose="020B0604020202020204" pitchFamily="34" charset="0"/>
              </a:rPr>
              <a:t> her:</a:t>
            </a:r>
          </a:p>
          <a:p>
            <a:r>
              <a:rPr lang="en-GB" sz="2800" dirty="0">
                <a:latin typeface="Arial" panose="020B0604020202020204" pitchFamily="34" charset="0"/>
                <a:cs typeface="Arial" panose="020B0604020202020204" pitchFamily="34" charset="0"/>
                <a:hlinkClick r:id="rId3"/>
              </a:rPr>
              <a:t>https://github.com/getify/You-Dont-Know-JS/blob/f0d591b6502c080b92e18fc470432af8144db610/up%20%26%20going/ch1.md#code-comments</a:t>
            </a:r>
            <a:r>
              <a:rPr lang="en-GB" sz="2800" dirty="0">
                <a:latin typeface="Arial" panose="020B0604020202020204" pitchFamily="34" charset="0"/>
                <a:cs typeface="Arial" panose="020B0604020202020204" pitchFamily="34" charset="0"/>
              </a:rPr>
              <a:t> </a:t>
            </a:r>
          </a:p>
        </p:txBody>
      </p:sp>
      <p:sp>
        <p:nvSpPr>
          <p:cNvPr id="9" name="Rectangle 8">
            <a:extLst>
              <a:ext uri="{FF2B5EF4-FFF2-40B4-BE49-F238E27FC236}">
                <a16:creationId xmlns:a16="http://schemas.microsoft.com/office/drawing/2014/main" id="{B78F50EA-0D82-9941-B927-EEED9FCABAB2}"/>
              </a:ext>
            </a:extLst>
          </p:cNvPr>
          <p:cNvSpPr/>
          <p:nvPr/>
        </p:nvSpPr>
        <p:spPr>
          <a:xfrm>
            <a:off x="2839494" y="5442716"/>
            <a:ext cx="18449614" cy="3477875"/>
          </a:xfrm>
          <a:prstGeom prst="rect">
            <a:avLst/>
          </a:prstGeom>
        </p:spPr>
        <p:txBody>
          <a:bodyPr wrap="square">
            <a:spAutoFit/>
          </a:bodyPr>
          <a:lstStyle/>
          <a:p>
            <a:r>
              <a:rPr lang="nb-NO" sz="4400" dirty="0">
                <a:solidFill>
                  <a:srgbClr val="008000"/>
                </a:solidFill>
                <a:latin typeface="Menlo" panose="020B0609030804020204" pitchFamily="49" charset="0"/>
              </a:rPr>
              <a:t>/* Denne kommentaren går over</a:t>
            </a:r>
          </a:p>
          <a:p>
            <a:r>
              <a:rPr lang="nb-NO" sz="4400" dirty="0">
                <a:solidFill>
                  <a:srgbClr val="008000"/>
                </a:solidFill>
                <a:latin typeface="Menlo" panose="020B0609030804020204" pitchFamily="49" charset="0"/>
              </a:rPr>
              <a:t>mer enn én linje! Da gir det mening å heller bruke skråstrek og stjerne, enn mange linjer som starter med doble skråstreker. */</a:t>
            </a:r>
          </a:p>
          <a:p>
            <a:endParaRPr lang="nb-NO" sz="4400" dirty="0">
              <a:solidFill>
                <a:srgbClr val="008000"/>
              </a:solidFill>
              <a:latin typeface="Menlo" panose="020B0609030804020204" pitchFamily="49" charset="0"/>
            </a:endParaRPr>
          </a:p>
        </p:txBody>
      </p:sp>
    </p:spTree>
    <p:extLst>
      <p:ext uri="{BB962C8B-B14F-4D97-AF65-F5344CB8AC3E}">
        <p14:creationId xmlns:p14="http://schemas.microsoft.com/office/powerpoint/2010/main" val="23744282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
        <p:nvSpPr>
          <p:cNvPr id="4" name="Shape 182">
            <a:extLst>
              <a:ext uri="{FF2B5EF4-FFF2-40B4-BE49-F238E27FC236}">
                <a16:creationId xmlns:a16="http://schemas.microsoft.com/office/drawing/2014/main" id="{23B2DF8D-5E0A-6A46-860E-79903500D13D}"/>
              </a:ext>
            </a:extLst>
          </p:cNvPr>
          <p:cNvSpPr txBox="1"/>
          <p:nvPr/>
        </p:nvSpPr>
        <p:spPr>
          <a:xfrm>
            <a:off x="2826517" y="2325083"/>
            <a:ext cx="19158840" cy="188910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Kommentar</a:t>
            </a:r>
            <a:r>
              <a:rPr lang="en-US" sz="8000" b="1" dirty="0">
                <a:solidFill>
                  <a:schemeClr val="dk2"/>
                </a:solidFill>
                <a:latin typeface="Montserrat"/>
                <a:ea typeface="Montserrat"/>
                <a:cs typeface="Montserrat"/>
                <a:sym typeface="Montserrat"/>
              </a:rPr>
              <a:t> </a:t>
            </a:r>
            <a:r>
              <a:rPr lang="en-US" sz="8000" b="1" i="1" dirty="0" err="1">
                <a:solidFill>
                  <a:schemeClr val="dk2"/>
                </a:solidFill>
                <a:latin typeface="Montserrat"/>
                <a:ea typeface="Montserrat"/>
                <a:cs typeface="Montserrat"/>
                <a:sym typeface="Montserrat"/>
              </a:rPr>
              <a:t>ut</a:t>
            </a:r>
            <a:r>
              <a:rPr lang="en-US" sz="8000" b="1" i="1" dirty="0">
                <a:solidFill>
                  <a:schemeClr val="dk2"/>
                </a:solidFill>
                <a:latin typeface="Montserrat"/>
                <a:ea typeface="Montserrat"/>
                <a:cs typeface="Montserrat"/>
                <a:sym typeface="Montserrat"/>
              </a:rPr>
              <a:t>/inn</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kode</a:t>
            </a:r>
            <a:endParaRPr lang="en-US" sz="8000" b="1" dirty="0">
              <a:solidFill>
                <a:schemeClr val="dk2"/>
              </a:solidFill>
              <a:latin typeface="Montserrat"/>
              <a:ea typeface="Montserrat"/>
              <a:cs typeface="Montserrat"/>
              <a:sym typeface="Montserrat"/>
            </a:endParaRPr>
          </a:p>
        </p:txBody>
      </p:sp>
      <p:sp>
        <p:nvSpPr>
          <p:cNvPr id="11" name="TextBox 10">
            <a:extLst>
              <a:ext uri="{FF2B5EF4-FFF2-40B4-BE49-F238E27FC236}">
                <a16:creationId xmlns:a16="http://schemas.microsoft.com/office/drawing/2014/main" id="{14479F7E-B7D9-1F41-9EF8-59210F0794BA}"/>
              </a:ext>
            </a:extLst>
          </p:cNvPr>
          <p:cNvSpPr txBox="1"/>
          <p:nvPr/>
        </p:nvSpPr>
        <p:spPr>
          <a:xfrm>
            <a:off x="2826516" y="4476115"/>
            <a:ext cx="18251575" cy="1446550"/>
          </a:xfrm>
          <a:prstGeom prst="rect">
            <a:avLst/>
          </a:prstGeom>
          <a:noFill/>
        </p:spPr>
        <p:txBody>
          <a:bodyPr wrap="square" rtlCol="0">
            <a:spAutoFit/>
          </a:bodyPr>
          <a:lstStyle/>
          <a:p>
            <a:r>
              <a:rPr lang="en-GB" sz="4400" dirty="0">
                <a:latin typeface="Arial" panose="020B0604020202020204" pitchFamily="34" charset="0"/>
                <a:cs typeface="Arial" panose="020B0604020202020204" pitchFamily="34" charset="0"/>
              </a:rPr>
              <a:t>I </a:t>
            </a:r>
            <a:r>
              <a:rPr lang="en-GB" sz="4400" dirty="0" err="1">
                <a:latin typeface="Arial" panose="020B0604020202020204" pitchFamily="34" charset="0"/>
                <a:cs typeface="Arial" panose="020B0604020202020204" pitchFamily="34" charset="0"/>
              </a:rPr>
              <a:t>tillegg</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til</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å</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kunne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skrive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kommentarer</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som</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forklarer</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kode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så</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kan</a:t>
            </a:r>
            <a:r>
              <a:rPr lang="en-GB" sz="4400" dirty="0">
                <a:latin typeface="Arial" panose="020B0604020202020204" pitchFamily="34" charset="0"/>
                <a:cs typeface="Arial" panose="020B0604020202020204" pitchFamily="34" charset="0"/>
              </a:rPr>
              <a:t> man </a:t>
            </a:r>
            <a:r>
              <a:rPr lang="en-GB" sz="4400" dirty="0" err="1">
                <a:latin typeface="Arial" panose="020B0604020202020204" pitchFamily="34" charset="0"/>
                <a:cs typeface="Arial" panose="020B0604020202020204" pitchFamily="34" charset="0"/>
              </a:rPr>
              <a:t>også</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bruke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kommentarer</a:t>
            </a:r>
            <a:r>
              <a:rPr lang="en-GB" sz="4400" dirty="0">
                <a:latin typeface="Arial" panose="020B0604020202020204" pitchFamily="34" charset="0"/>
                <a:cs typeface="Arial" panose="020B0604020202020204" pitchFamily="34" charset="0"/>
              </a:rPr>
              <a:t> for </a:t>
            </a:r>
            <a:r>
              <a:rPr lang="en-GB" sz="4400" dirty="0" err="1">
                <a:latin typeface="Arial" panose="020B0604020202020204" pitchFamily="34" charset="0"/>
                <a:cs typeface="Arial" panose="020B0604020202020204" pitchFamily="34" charset="0"/>
              </a:rPr>
              <a:t>å</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unngå</a:t>
            </a:r>
            <a:r>
              <a:rPr lang="en-GB" sz="4400" dirty="0">
                <a:latin typeface="Arial" panose="020B0604020202020204" pitchFamily="34" charset="0"/>
                <a:cs typeface="Arial" panose="020B0604020202020204" pitchFamily="34" charset="0"/>
              </a:rPr>
              <a:t> at </a:t>
            </a:r>
            <a:r>
              <a:rPr lang="en-GB" sz="4400" dirty="0" err="1">
                <a:latin typeface="Arial" panose="020B0604020202020204" pitchFamily="34" charset="0"/>
                <a:cs typeface="Arial" panose="020B0604020202020204" pitchFamily="34" charset="0"/>
              </a:rPr>
              <a:t>visse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linjer</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kode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blir</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kjørt</a:t>
            </a:r>
            <a:r>
              <a:rPr lang="en-GB" sz="4400" dirty="0">
                <a:latin typeface="Arial" panose="020B0604020202020204" pitchFamily="34" charset="0"/>
                <a:cs typeface="Arial" panose="020B0604020202020204" pitchFamily="34" charset="0"/>
              </a:rPr>
              <a:t>:</a:t>
            </a:r>
          </a:p>
        </p:txBody>
      </p:sp>
      <p:sp>
        <p:nvSpPr>
          <p:cNvPr id="9" name="Rectangle 8">
            <a:extLst>
              <a:ext uri="{FF2B5EF4-FFF2-40B4-BE49-F238E27FC236}">
                <a16:creationId xmlns:a16="http://schemas.microsoft.com/office/drawing/2014/main" id="{B78F50EA-0D82-9941-B927-EEED9FCABAB2}"/>
              </a:ext>
            </a:extLst>
          </p:cNvPr>
          <p:cNvSpPr/>
          <p:nvPr/>
        </p:nvSpPr>
        <p:spPr>
          <a:xfrm>
            <a:off x="2839494" y="6562824"/>
            <a:ext cx="18449614" cy="769441"/>
          </a:xfrm>
          <a:prstGeom prst="rect">
            <a:avLst/>
          </a:prstGeom>
        </p:spPr>
        <p:txBody>
          <a:bodyPr wrap="square">
            <a:spAutoFit/>
          </a:bodyPr>
          <a:lstStyle/>
          <a:p>
            <a:r>
              <a:rPr lang="nb-NO" sz="4400" dirty="0">
                <a:solidFill>
                  <a:srgbClr val="008000"/>
                </a:solidFill>
                <a:latin typeface="Menlo" panose="020B0609030804020204" pitchFamily="49" charset="0"/>
              </a:rPr>
              <a:t>// var </a:t>
            </a:r>
            <a:r>
              <a:rPr lang="nb-NO" sz="4400" dirty="0" err="1">
                <a:solidFill>
                  <a:srgbClr val="008000"/>
                </a:solidFill>
                <a:latin typeface="Menlo" panose="020B0609030804020204" pitchFamily="49" charset="0"/>
              </a:rPr>
              <a:t>courseCode</a:t>
            </a:r>
            <a:r>
              <a:rPr lang="nb-NO" sz="4400" dirty="0">
                <a:solidFill>
                  <a:srgbClr val="008000"/>
                </a:solidFill>
                <a:latin typeface="Menlo" panose="020B0609030804020204" pitchFamily="49" charset="0"/>
              </a:rPr>
              <a:t> = "PGR102";</a:t>
            </a:r>
          </a:p>
        </p:txBody>
      </p:sp>
      <p:sp>
        <p:nvSpPr>
          <p:cNvPr id="7" name="Rectangle 6">
            <a:extLst>
              <a:ext uri="{FF2B5EF4-FFF2-40B4-BE49-F238E27FC236}">
                <a16:creationId xmlns:a16="http://schemas.microsoft.com/office/drawing/2014/main" id="{F92F9A54-4698-084A-A28F-9CFF5852DDB4}"/>
              </a:ext>
            </a:extLst>
          </p:cNvPr>
          <p:cNvSpPr/>
          <p:nvPr/>
        </p:nvSpPr>
        <p:spPr>
          <a:xfrm>
            <a:off x="3834576" y="8337753"/>
            <a:ext cx="18150781" cy="769441"/>
          </a:xfrm>
          <a:prstGeom prst="rect">
            <a:avLst/>
          </a:prstGeom>
        </p:spPr>
        <p:txBody>
          <a:bodyPr wrap="square">
            <a:spAutoFit/>
          </a:bodyPr>
          <a:lstStyle/>
          <a:p>
            <a:r>
              <a:rPr lang="nb-NO" sz="4400" dirty="0">
                <a:solidFill>
                  <a:srgbClr val="0000FF"/>
                </a:solidFill>
                <a:latin typeface="Menlo" panose="020B0609030804020204" pitchFamily="49" charset="0"/>
              </a:rPr>
              <a:t>var</a:t>
            </a:r>
            <a:r>
              <a:rPr lang="nb-NO" sz="4400" dirty="0">
                <a:latin typeface="Menlo" panose="020B0609030804020204" pitchFamily="49" charset="0"/>
              </a:rPr>
              <a:t> </a:t>
            </a:r>
            <a:r>
              <a:rPr lang="nb-NO" sz="4400" dirty="0" err="1">
                <a:latin typeface="Menlo" panose="020B0609030804020204" pitchFamily="49" charset="0"/>
              </a:rPr>
              <a:t>courseCode</a:t>
            </a:r>
            <a:r>
              <a:rPr lang="nb-NO" sz="4400" dirty="0">
                <a:latin typeface="Menlo" panose="020B0609030804020204" pitchFamily="49" charset="0"/>
              </a:rPr>
              <a:t> = </a:t>
            </a:r>
            <a:r>
              <a:rPr lang="nb-NO" sz="4400" dirty="0">
                <a:solidFill>
                  <a:srgbClr val="A31515"/>
                </a:solidFill>
                <a:latin typeface="Menlo" panose="020B0609030804020204" pitchFamily="49" charset="0"/>
                <a:ea typeface="Menlo" panose="020B0609030804020204" pitchFamily="49" charset="0"/>
                <a:cs typeface="Menlo" panose="020B0609030804020204" pitchFamily="49" charset="0"/>
              </a:rPr>
              <a:t>"Introduksjon til Programmering"</a:t>
            </a:r>
            <a:r>
              <a:rPr lang="nb-NO" sz="4400" dirty="0">
                <a:latin typeface="Menlo" panose="020B0609030804020204" pitchFamily="49" charset="0"/>
              </a:rPr>
              <a:t>;</a:t>
            </a:r>
          </a:p>
        </p:txBody>
      </p:sp>
      <p:sp>
        <p:nvSpPr>
          <p:cNvPr id="8" name="TextBox 7">
            <a:extLst>
              <a:ext uri="{FF2B5EF4-FFF2-40B4-BE49-F238E27FC236}">
                <a16:creationId xmlns:a16="http://schemas.microsoft.com/office/drawing/2014/main" id="{7A1E7FD4-AF79-0C47-A046-086B26E3B02B}"/>
              </a:ext>
            </a:extLst>
          </p:cNvPr>
          <p:cNvSpPr txBox="1"/>
          <p:nvPr/>
        </p:nvSpPr>
        <p:spPr>
          <a:xfrm>
            <a:off x="2826515" y="10374606"/>
            <a:ext cx="18251575" cy="2123658"/>
          </a:xfrm>
          <a:prstGeom prst="rect">
            <a:avLst/>
          </a:prstGeom>
          <a:noFill/>
        </p:spPr>
        <p:txBody>
          <a:bodyPr wrap="square" rtlCol="0">
            <a:spAutoFit/>
          </a:bodyPr>
          <a:lstStyle/>
          <a:p>
            <a:r>
              <a:rPr lang="en-GB" sz="4400" b="1" dirty="0" err="1">
                <a:latin typeface="Arial" panose="020B0604020202020204" pitchFamily="34" charset="0"/>
                <a:cs typeface="Arial" panose="020B0604020202020204" pitchFamily="34" charset="0"/>
              </a:rPr>
              <a:t>Alle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kommentarer</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uavhengig</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av</a:t>
            </a:r>
            <a:r>
              <a:rPr lang="en-GB" sz="4400" dirty="0">
                <a:latin typeface="Arial" panose="020B0604020202020204" pitchFamily="34" charset="0"/>
                <a:cs typeface="Arial" panose="020B0604020202020204" pitchFamily="34" charset="0"/>
              </a:rPr>
              <a:t> om de </a:t>
            </a:r>
            <a:r>
              <a:rPr lang="en-GB" sz="4400" dirty="0" err="1">
                <a:latin typeface="Arial" panose="020B0604020202020204" pitchFamily="34" charset="0"/>
                <a:cs typeface="Arial" panose="020B0604020202020204" pitchFamily="34" charset="0"/>
              </a:rPr>
              <a:t>inneholder</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tekst</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eller</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kode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vil</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igoreres</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av</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maskinen</a:t>
            </a:r>
            <a:r>
              <a:rPr lang="en-GB" sz="4400" dirty="0">
                <a:latin typeface="Arial" panose="020B0604020202020204" pitchFamily="34" charset="0"/>
                <a:cs typeface="Arial" panose="020B0604020202020204" pitchFamily="34" charset="0"/>
              </a:rPr>
              <a:t>. Med </a:t>
            </a:r>
            <a:r>
              <a:rPr lang="en-GB" sz="4400" dirty="0" err="1">
                <a:latin typeface="Arial" panose="020B0604020202020204" pitchFamily="34" charset="0"/>
                <a:cs typeface="Arial" panose="020B0604020202020204" pitchFamily="34" charset="0"/>
              </a:rPr>
              <a:t>andre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ord</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vil</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aldri</a:t>
            </a:r>
            <a:r>
              <a:rPr lang="en-GB" sz="4400" dirty="0">
                <a:latin typeface="Arial" panose="020B0604020202020204" pitchFamily="34" charset="0"/>
                <a:cs typeface="Arial" panose="020B0604020202020204" pitchFamily="34" charset="0"/>
              </a:rPr>
              <a:t> </a:t>
            </a:r>
            <a:r>
              <a:rPr lang="en-GB" sz="4400" dirty="0" err="1">
                <a:latin typeface="Menlo" panose="020B0609030804020204" pitchFamily="49" charset="0"/>
                <a:ea typeface="Menlo" panose="020B0609030804020204" pitchFamily="49" charset="0"/>
                <a:cs typeface="Menlo" panose="020B0609030804020204" pitchFamily="49" charset="0"/>
              </a:rPr>
              <a:t>courseCode</a:t>
            </a:r>
            <a:r>
              <a:rPr lang="en-GB" sz="4400" dirty="0" err="1">
                <a:latin typeface="Arial" panose="020B0604020202020204" pitchFamily="34" charset="0"/>
                <a:cs typeface="Arial" panose="020B0604020202020204" pitchFamily="34" charset="0"/>
              </a:rPr>
              <a:t>-variabelen</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inneholde</a:t>
            </a:r>
            <a:r>
              <a:rPr lang="en-GB" sz="4400" dirty="0">
                <a:latin typeface="Arial" panose="020B0604020202020204" pitchFamily="34" charset="0"/>
                <a:cs typeface="Arial" panose="020B0604020202020204" pitchFamily="34" charset="0"/>
              </a:rPr>
              <a:t> </a:t>
            </a:r>
            <a:r>
              <a:rPr lang="en-GB" sz="4400" dirty="0" err="1">
                <a:latin typeface="Arial" panose="020B0604020202020204" pitchFamily="34" charset="0"/>
                <a:cs typeface="Arial" panose="020B0604020202020204" pitchFamily="34" charset="0"/>
              </a:rPr>
              <a:t>verdien</a:t>
            </a:r>
            <a:r>
              <a:rPr lang="en-GB" sz="4400" dirty="0">
                <a:latin typeface="Arial" panose="020B0604020202020204" pitchFamily="34" charset="0"/>
                <a:cs typeface="Arial" panose="020B0604020202020204" pitchFamily="34" charset="0"/>
              </a:rPr>
              <a:t> “PGR102”, </a:t>
            </a:r>
            <a:r>
              <a:rPr lang="en-GB" sz="4400" dirty="0" err="1">
                <a:latin typeface="Arial" panose="020B0604020202020204" pitchFamily="34" charset="0"/>
                <a:cs typeface="Arial" panose="020B0604020202020204" pitchFamily="34" charset="0"/>
              </a:rPr>
              <a:t>fordi</a:t>
            </a:r>
            <a:r>
              <a:rPr lang="en-GB" sz="4400" dirty="0">
                <a:latin typeface="Arial" panose="020B0604020202020204" pitchFamily="34" charset="0"/>
                <a:cs typeface="Arial" panose="020B0604020202020204" pitchFamily="34" charset="0"/>
              </a:rPr>
              <a:t> vi </a:t>
            </a:r>
            <a:r>
              <a:rPr lang="en-GB" sz="4400" dirty="0" err="1">
                <a:latin typeface="Arial" panose="020B0604020202020204" pitchFamily="34" charset="0"/>
                <a:cs typeface="Arial" panose="020B0604020202020204" pitchFamily="34" charset="0"/>
              </a:rPr>
              <a:t>har</a:t>
            </a:r>
            <a:r>
              <a:rPr lang="en-GB" sz="4400" dirty="0">
                <a:latin typeface="Arial" panose="020B0604020202020204" pitchFamily="34" charset="0"/>
                <a:cs typeface="Arial" panose="020B0604020202020204" pitchFamily="34" charset="0"/>
              </a:rPr>
              <a:t> </a:t>
            </a:r>
            <a:r>
              <a:rPr lang="en-GB" sz="4400" i="1" dirty="0" err="1">
                <a:latin typeface="Arial" panose="020B0604020202020204" pitchFamily="34" charset="0"/>
                <a:cs typeface="Arial" panose="020B0604020202020204" pitchFamily="34" charset="0"/>
              </a:rPr>
              <a:t>kommentert</a:t>
            </a:r>
            <a:r>
              <a:rPr lang="en-GB" sz="4400" i="1" dirty="0">
                <a:latin typeface="Arial" panose="020B0604020202020204" pitchFamily="34" charset="0"/>
                <a:cs typeface="Arial" panose="020B0604020202020204" pitchFamily="34" charset="0"/>
              </a:rPr>
              <a:t> </a:t>
            </a:r>
            <a:r>
              <a:rPr lang="en-GB" sz="4400" b="1" i="1" dirty="0" err="1">
                <a:latin typeface="Arial" panose="020B0604020202020204" pitchFamily="34" charset="0"/>
                <a:cs typeface="Arial" panose="020B0604020202020204" pitchFamily="34" charset="0"/>
              </a:rPr>
              <a:t>ut</a:t>
            </a:r>
            <a:r>
              <a:rPr lang="en-GB" sz="4400" i="1" dirty="0">
                <a:latin typeface="Arial" panose="020B0604020202020204" pitchFamily="34" charset="0"/>
                <a:cs typeface="Arial" panose="020B0604020202020204" pitchFamily="34" charset="0"/>
              </a:rPr>
              <a:t> </a:t>
            </a:r>
            <a:r>
              <a:rPr lang="en-GB" sz="4400" dirty="0">
                <a:latin typeface="Arial" panose="020B0604020202020204" pitchFamily="34" charset="0"/>
                <a:cs typeface="Arial" panose="020B0604020202020204" pitchFamily="34" charset="0"/>
              </a:rPr>
              <a:t>den </a:t>
            </a:r>
            <a:r>
              <a:rPr lang="en-GB" sz="4400" dirty="0" err="1">
                <a:latin typeface="Arial" panose="020B0604020202020204" pitchFamily="34" charset="0"/>
                <a:cs typeface="Arial" panose="020B0604020202020204" pitchFamily="34" charset="0"/>
              </a:rPr>
              <a:t>kodelinjen</a:t>
            </a:r>
            <a:r>
              <a:rPr lang="en-GB" sz="4400" dirty="0">
                <a:latin typeface="Arial" panose="020B0604020202020204" pitchFamily="34" charset="0"/>
                <a:cs typeface="Arial" panose="020B0604020202020204" pitchFamily="34" charset="0"/>
              </a:rPr>
              <a:t>.</a:t>
            </a:r>
            <a:endParaRPr lang="en-GB" sz="4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022030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1" name="Shape 182">
            <a:extLst>
              <a:ext uri="{FF2B5EF4-FFF2-40B4-BE49-F238E27FC236}">
                <a16:creationId xmlns:a16="http://schemas.microsoft.com/office/drawing/2014/main" id="{C8D56A2D-FF6C-E447-91E0-535498A587DC}"/>
              </a:ext>
            </a:extLst>
          </p:cNvPr>
          <p:cNvSpPr txBox="1"/>
          <p:nvPr/>
        </p:nvSpPr>
        <p:spPr>
          <a:xfrm>
            <a:off x="3170325" y="2270201"/>
            <a:ext cx="15944152" cy="177120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dirty="0" err="1">
                <a:solidFill>
                  <a:schemeClr val="dk2"/>
                </a:solidFill>
                <a:latin typeface="Montserrat"/>
                <a:ea typeface="Montserrat"/>
                <a:cs typeface="Montserrat"/>
                <a:sym typeface="Montserrat"/>
              </a:rPr>
              <a:t>Formatering</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av</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kode</a:t>
            </a:r>
            <a:endParaRPr lang="en-US" sz="7200" b="1" dirty="0">
              <a:solidFill>
                <a:schemeClr val="dk2"/>
              </a:solidFill>
              <a:latin typeface="Montserrat"/>
              <a:ea typeface="Montserrat"/>
              <a:cs typeface="Montserrat"/>
              <a:sym typeface="Montserrat"/>
            </a:endParaRPr>
          </a:p>
        </p:txBody>
      </p:sp>
      <p:sp>
        <p:nvSpPr>
          <p:cNvPr id="4" name="Rectangle 3">
            <a:extLst>
              <a:ext uri="{FF2B5EF4-FFF2-40B4-BE49-F238E27FC236}">
                <a16:creationId xmlns:a16="http://schemas.microsoft.com/office/drawing/2014/main" id="{594212A0-847E-AC42-8F89-8E119D00C38C}"/>
              </a:ext>
            </a:extLst>
          </p:cNvPr>
          <p:cNvSpPr/>
          <p:nvPr/>
        </p:nvSpPr>
        <p:spPr>
          <a:xfrm>
            <a:off x="3170325" y="4041405"/>
            <a:ext cx="20369783" cy="12157174"/>
          </a:xfrm>
          <a:prstGeom prst="rect">
            <a:avLst/>
          </a:prstGeom>
        </p:spPr>
        <p:txBody>
          <a:bodyPr wrap="square">
            <a:spAutoFit/>
          </a:bodyPr>
          <a:lstStyle/>
          <a:p>
            <a:r>
              <a:rPr lang="en-GB" sz="4000" dirty="0" err="1">
                <a:latin typeface="Arial" panose="020B0604020202020204" pitchFamily="34" charset="0"/>
                <a:cs typeface="Arial" panose="020B0604020202020204" pitchFamily="34" charset="0"/>
              </a:rPr>
              <a:t>Formatering</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av</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kode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er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viktig</a:t>
            </a:r>
            <a:r>
              <a:rPr lang="en-GB" sz="4000" dirty="0">
                <a:latin typeface="Arial" panose="020B0604020202020204" pitchFamily="34" charset="0"/>
                <a:cs typeface="Arial" panose="020B0604020202020204" pitchFamily="34" charset="0"/>
              </a:rPr>
              <a:t> for </a:t>
            </a:r>
            <a:r>
              <a:rPr lang="en-GB" sz="4000" dirty="0" err="1">
                <a:latin typeface="Arial" panose="020B0604020202020204" pitchFamily="34" charset="0"/>
                <a:cs typeface="Arial" panose="020B0604020202020204" pitchFamily="34" charset="0"/>
              </a:rPr>
              <a:t>å</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gjøre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koden</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lesbar</a:t>
            </a:r>
            <a:r>
              <a:rPr lang="en-GB" sz="4000" dirty="0">
                <a:latin typeface="Arial" panose="020B0604020202020204" pitchFamily="34" charset="0"/>
                <a:cs typeface="Arial" panose="020B0604020202020204" pitchFamily="34" charset="0"/>
              </a:rPr>
              <a:t>! </a:t>
            </a:r>
          </a:p>
          <a:p>
            <a:r>
              <a:rPr lang="en-GB" sz="4000" dirty="0" err="1">
                <a:latin typeface="Arial" panose="020B0604020202020204" pitchFamily="34" charset="0"/>
                <a:cs typeface="Arial" panose="020B0604020202020204" pitchFamily="34" charset="0"/>
              </a:rPr>
              <a:t>Ofte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innebærer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formatering</a:t>
            </a:r>
            <a:r>
              <a:rPr lang="en-GB" sz="4000" dirty="0">
                <a:latin typeface="Arial" panose="020B0604020202020204" pitchFamily="34" charset="0"/>
                <a:cs typeface="Arial" panose="020B0604020202020204" pitchFamily="34" charset="0"/>
              </a:rPr>
              <a:t> </a:t>
            </a:r>
            <a:r>
              <a:rPr lang="en-GB" sz="4000" i="1" dirty="0" err="1">
                <a:latin typeface="Arial" panose="020B0604020202020204" pitchFamily="34" charset="0"/>
                <a:cs typeface="Arial" panose="020B0604020202020204" pitchFamily="34" charset="0"/>
              </a:rPr>
              <a:t>innrykk</a:t>
            </a:r>
            <a:r>
              <a:rPr lang="en-GB" sz="4000" i="1"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og</a:t>
            </a:r>
            <a:r>
              <a:rPr lang="en-GB" sz="4000" dirty="0">
                <a:latin typeface="Arial" panose="020B0604020202020204" pitchFamily="34" charset="0"/>
                <a:cs typeface="Arial" panose="020B0604020202020204" pitchFamily="34" charset="0"/>
              </a:rPr>
              <a:t> </a:t>
            </a:r>
            <a:r>
              <a:rPr lang="en-GB" sz="4000" i="1" dirty="0" err="1">
                <a:latin typeface="Arial" panose="020B0604020202020204" pitchFamily="34" charset="0"/>
                <a:cs typeface="Arial" panose="020B0604020202020204" pitchFamily="34" charset="0"/>
              </a:rPr>
              <a:t>linjeskift</a:t>
            </a:r>
            <a:r>
              <a:rPr lang="en-GB" sz="4000" dirty="0">
                <a:latin typeface="Arial" panose="020B0604020202020204" pitchFamily="34" charset="0"/>
                <a:cs typeface="Arial" panose="020B0604020202020204" pitchFamily="34" charset="0"/>
              </a:rPr>
              <a:t>.</a:t>
            </a:r>
          </a:p>
          <a:p>
            <a:r>
              <a:rPr lang="en-GB" sz="4000" dirty="0">
                <a:latin typeface="Arial" panose="020B0604020202020204" pitchFamily="34" charset="0"/>
                <a:cs typeface="Arial" panose="020B0604020202020204" pitchFamily="34" charset="0"/>
              </a:rPr>
              <a:t>I </a:t>
            </a:r>
            <a:r>
              <a:rPr lang="en-GB" sz="4000" dirty="0" err="1">
                <a:latin typeface="Arial" panose="020B0604020202020204" pitchFamily="34" charset="0"/>
                <a:cs typeface="Arial" panose="020B0604020202020204" pitchFamily="34" charset="0"/>
              </a:rPr>
              <a:t>eksemplene</a:t>
            </a:r>
            <a:r>
              <a:rPr lang="en-GB" sz="4000" dirty="0">
                <a:latin typeface="Arial" panose="020B0604020202020204" pitchFamily="34" charset="0"/>
                <a:cs typeface="Arial" panose="020B0604020202020204" pitchFamily="34" charset="0"/>
              </a:rPr>
              <a:t> under lager vi den </a:t>
            </a:r>
            <a:r>
              <a:rPr lang="en-GB" sz="4000" dirty="0" err="1">
                <a:latin typeface="Arial" panose="020B0604020202020204" pitchFamily="34" charset="0"/>
                <a:cs typeface="Arial" panose="020B0604020202020204" pitchFamily="34" charset="0"/>
              </a:rPr>
              <a:t>samme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funksjonen</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tre</a:t>
            </a:r>
            <a:r>
              <a:rPr lang="en-GB" sz="4000" dirty="0">
                <a:latin typeface="Arial" panose="020B0604020202020204" pitchFamily="34" charset="0"/>
                <a:cs typeface="Arial" panose="020B0604020202020204" pitchFamily="34" charset="0"/>
              </a:rPr>
              <a:t> ganger, men </a:t>
            </a:r>
            <a:r>
              <a:rPr lang="en-GB" sz="4000" dirty="0" err="1">
                <a:latin typeface="Arial" panose="020B0604020202020204" pitchFamily="34" charset="0"/>
                <a:cs typeface="Arial" panose="020B0604020202020204" pitchFamily="34" charset="0"/>
              </a:rPr>
              <a:t>på</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forskjellig</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måte</a:t>
            </a:r>
            <a:r>
              <a:rPr lang="en-GB" sz="4000" dirty="0">
                <a:latin typeface="Arial" panose="020B0604020202020204" pitchFamily="34" charset="0"/>
                <a:cs typeface="Arial" panose="020B0604020202020204" pitchFamily="34" charset="0"/>
              </a:rPr>
              <a:t>.</a:t>
            </a:r>
          </a:p>
          <a:p>
            <a:r>
              <a:rPr lang="en-GB" sz="4000" dirty="0" err="1">
                <a:latin typeface="Arial" panose="020B0604020202020204" pitchFamily="34" charset="0"/>
                <a:cs typeface="Arial" panose="020B0604020202020204" pitchFamily="34" charset="0"/>
              </a:rPr>
              <a:t>Alle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tre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måtene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er</a:t>
            </a:r>
            <a:r>
              <a:rPr lang="en-GB" sz="4000" dirty="0">
                <a:latin typeface="Arial" panose="020B0604020202020204" pitchFamily="34" charset="0"/>
                <a:cs typeface="Arial" panose="020B0604020202020204" pitchFamily="34" charset="0"/>
              </a:rPr>
              <a:t> like </a:t>
            </a:r>
            <a:r>
              <a:rPr lang="en-GB" sz="4000" dirty="0" err="1">
                <a:latin typeface="Arial" panose="020B0604020202020204" pitchFamily="34" charset="0"/>
                <a:cs typeface="Arial" panose="020B0604020202020204" pitchFamily="34" charset="0"/>
              </a:rPr>
              <a:t>greie</a:t>
            </a:r>
            <a:r>
              <a:rPr lang="en-GB" sz="4000" dirty="0">
                <a:latin typeface="Arial" panose="020B0604020202020204" pitchFamily="34" charset="0"/>
                <a:cs typeface="Arial" panose="020B0604020202020204" pitchFamily="34" charset="0"/>
              </a:rPr>
              <a:t> for </a:t>
            </a:r>
            <a:r>
              <a:rPr lang="en-GB" sz="4000" dirty="0" err="1">
                <a:latin typeface="Arial" panose="020B0604020202020204" pitchFamily="34" charset="0"/>
                <a:cs typeface="Arial" panose="020B0604020202020204" pitchFamily="34" charset="0"/>
              </a:rPr>
              <a:t>maskinen</a:t>
            </a:r>
            <a:r>
              <a:rPr lang="en-GB" sz="4000" dirty="0">
                <a:latin typeface="Arial" panose="020B0604020202020204" pitchFamily="34" charset="0"/>
                <a:cs typeface="Arial" panose="020B0604020202020204" pitchFamily="34" charset="0"/>
              </a:rPr>
              <a:t>, men </a:t>
            </a:r>
            <a:r>
              <a:rPr lang="en-GB" sz="4000" dirty="0" err="1">
                <a:latin typeface="Arial" panose="020B0604020202020204" pitchFamily="34" charset="0"/>
                <a:cs typeface="Arial" panose="020B0604020202020204" pitchFamily="34" charset="0"/>
              </a:rPr>
              <a:t>ikke</a:t>
            </a:r>
            <a:r>
              <a:rPr lang="en-GB" sz="4000" dirty="0">
                <a:latin typeface="Arial" panose="020B0604020202020204" pitchFamily="34" charset="0"/>
                <a:cs typeface="Arial" panose="020B0604020202020204" pitchFamily="34" charset="0"/>
              </a:rPr>
              <a:t> for </a:t>
            </a:r>
            <a:r>
              <a:rPr lang="en-GB" sz="4000" dirty="0" err="1">
                <a:latin typeface="Arial" panose="020B0604020202020204" pitchFamily="34" charset="0"/>
                <a:cs typeface="Arial" panose="020B0604020202020204" pitchFamily="34" charset="0"/>
              </a:rPr>
              <a:t>mennesker</a:t>
            </a:r>
            <a:r>
              <a:rPr lang="en-GB" sz="4000" dirty="0">
                <a:latin typeface="Arial" panose="020B0604020202020204" pitchFamily="34" charset="0"/>
                <a:cs typeface="Arial" panose="020B0604020202020204" pitchFamily="34" charset="0"/>
              </a:rPr>
              <a:t>!</a:t>
            </a:r>
          </a:p>
          <a:p>
            <a:endParaRPr lang="en-GB" sz="4000" dirty="0">
              <a:latin typeface="Arial" panose="020B0604020202020204" pitchFamily="34" charset="0"/>
              <a:cs typeface="Arial" panose="020B0604020202020204" pitchFamily="34" charset="0"/>
            </a:endParaRPr>
          </a:p>
          <a:p>
            <a:r>
              <a:rPr lang="nb-NO" sz="3200" dirty="0">
                <a:solidFill>
                  <a:srgbClr val="008000"/>
                </a:solidFill>
                <a:latin typeface="Menlo" panose="020B0609030804020204" pitchFamily="49" charset="0"/>
              </a:rPr>
              <a:t>// Alt på én linje!</a:t>
            </a:r>
            <a:endParaRPr lang="nb-NO" sz="3200" dirty="0">
              <a:latin typeface="Menlo" panose="020B0609030804020204" pitchFamily="49" charset="0"/>
            </a:endParaRPr>
          </a:p>
          <a:p>
            <a:r>
              <a:rPr lang="nb-NO" sz="3200" dirty="0" err="1">
                <a:solidFill>
                  <a:srgbClr val="0000FF"/>
                </a:solidFill>
                <a:latin typeface="Menlo" panose="020B0609030804020204" pitchFamily="49" charset="0"/>
              </a:rPr>
              <a:t>function</a:t>
            </a:r>
            <a:r>
              <a:rPr lang="nb-NO" sz="3200" dirty="0">
                <a:latin typeface="Menlo" panose="020B0609030804020204" pitchFamily="49" charset="0"/>
              </a:rPr>
              <a:t> </a:t>
            </a:r>
            <a:r>
              <a:rPr lang="nb-NO" sz="3200" dirty="0" err="1">
                <a:latin typeface="Menlo" panose="020B0609030804020204" pitchFamily="49" charset="0"/>
              </a:rPr>
              <a:t>addTwoNumbers</a:t>
            </a:r>
            <a:r>
              <a:rPr lang="nb-NO" sz="3200" dirty="0">
                <a:latin typeface="Menlo" panose="020B0609030804020204" pitchFamily="49" charset="0"/>
              </a:rPr>
              <a:t>(num1, num2) { </a:t>
            </a:r>
            <a:r>
              <a:rPr lang="nb-NO" sz="3200" dirty="0" err="1">
                <a:solidFill>
                  <a:srgbClr val="0000FF"/>
                </a:solidFill>
                <a:latin typeface="Menlo" panose="020B0609030804020204" pitchFamily="49" charset="0"/>
              </a:rPr>
              <a:t>return</a:t>
            </a:r>
            <a:r>
              <a:rPr lang="nb-NO" sz="3200" dirty="0">
                <a:latin typeface="Menlo" panose="020B0609030804020204" pitchFamily="49" charset="0"/>
              </a:rPr>
              <a:t> num1 + num2; }</a:t>
            </a:r>
          </a:p>
          <a:p>
            <a:endParaRPr lang="nb-NO" sz="3200" dirty="0">
              <a:latin typeface="Menlo" panose="020B0609030804020204" pitchFamily="49" charset="0"/>
            </a:endParaRPr>
          </a:p>
          <a:p>
            <a:r>
              <a:rPr lang="nb-NO" sz="3200" dirty="0">
                <a:solidFill>
                  <a:srgbClr val="008000"/>
                </a:solidFill>
                <a:latin typeface="Menlo" panose="020B0609030804020204" pitchFamily="49" charset="0"/>
              </a:rPr>
              <a:t>// Med linjeskift, men ingen innrykk i koden</a:t>
            </a:r>
            <a:br>
              <a:rPr lang="nb-NO" sz="3200" dirty="0">
                <a:latin typeface="Menlo" panose="020B0609030804020204" pitchFamily="49" charset="0"/>
              </a:rPr>
            </a:br>
            <a:r>
              <a:rPr lang="nb-NO" sz="3200" dirty="0" err="1">
                <a:solidFill>
                  <a:srgbClr val="0000FF"/>
                </a:solidFill>
                <a:latin typeface="Menlo" panose="020B0609030804020204" pitchFamily="49" charset="0"/>
              </a:rPr>
              <a:t>function</a:t>
            </a:r>
            <a:r>
              <a:rPr lang="nb-NO" sz="3200" dirty="0">
                <a:latin typeface="Menlo" panose="020B0609030804020204" pitchFamily="49" charset="0"/>
              </a:rPr>
              <a:t> </a:t>
            </a:r>
            <a:r>
              <a:rPr lang="nb-NO" sz="3200" dirty="0" err="1">
                <a:latin typeface="Menlo" panose="020B0609030804020204" pitchFamily="49" charset="0"/>
              </a:rPr>
              <a:t>addTwoNumbers</a:t>
            </a:r>
            <a:r>
              <a:rPr lang="nb-NO" sz="3200" dirty="0">
                <a:latin typeface="Menlo" panose="020B0609030804020204" pitchFamily="49" charset="0"/>
              </a:rPr>
              <a:t>(num1, num2) { </a:t>
            </a:r>
          </a:p>
          <a:p>
            <a:r>
              <a:rPr lang="nb-NO" sz="3200" dirty="0" err="1">
                <a:solidFill>
                  <a:srgbClr val="0000FF"/>
                </a:solidFill>
                <a:latin typeface="Menlo" panose="020B0609030804020204" pitchFamily="49" charset="0"/>
              </a:rPr>
              <a:t>return</a:t>
            </a:r>
            <a:r>
              <a:rPr lang="nb-NO" sz="3200" dirty="0">
                <a:latin typeface="Menlo" panose="020B0609030804020204" pitchFamily="49" charset="0"/>
              </a:rPr>
              <a:t> num1 + num2; </a:t>
            </a:r>
          </a:p>
          <a:p>
            <a:r>
              <a:rPr lang="nb-NO" sz="3200" dirty="0">
                <a:latin typeface="Menlo" panose="020B0609030804020204" pitchFamily="49" charset="0"/>
              </a:rPr>
              <a:t>}</a:t>
            </a:r>
          </a:p>
          <a:p>
            <a:endParaRPr lang="nb-NO" sz="3200" dirty="0">
              <a:latin typeface="Menlo" panose="020B0609030804020204" pitchFamily="49" charset="0"/>
            </a:endParaRPr>
          </a:p>
          <a:p>
            <a:r>
              <a:rPr lang="nb-NO" sz="3200" dirty="0">
                <a:solidFill>
                  <a:srgbClr val="008000"/>
                </a:solidFill>
                <a:latin typeface="Menlo" panose="020B0609030804020204" pitchFamily="49" charset="0"/>
              </a:rPr>
              <a:t>// Linjeskift og innrykk, den beste måten å formatere på!</a:t>
            </a:r>
            <a:br>
              <a:rPr lang="nb-NO" sz="3200" dirty="0">
                <a:latin typeface="Menlo" panose="020B0609030804020204" pitchFamily="49" charset="0"/>
              </a:rPr>
            </a:br>
            <a:r>
              <a:rPr lang="nb-NO" sz="3200" dirty="0" err="1">
                <a:solidFill>
                  <a:srgbClr val="0000FF"/>
                </a:solidFill>
                <a:latin typeface="Menlo" panose="020B0609030804020204" pitchFamily="49" charset="0"/>
              </a:rPr>
              <a:t>function</a:t>
            </a:r>
            <a:r>
              <a:rPr lang="nb-NO" sz="3200" dirty="0">
                <a:latin typeface="Menlo" panose="020B0609030804020204" pitchFamily="49" charset="0"/>
              </a:rPr>
              <a:t> </a:t>
            </a:r>
            <a:r>
              <a:rPr lang="nb-NO" sz="3200" dirty="0" err="1">
                <a:latin typeface="Menlo" panose="020B0609030804020204" pitchFamily="49" charset="0"/>
              </a:rPr>
              <a:t>addTwoNumbers</a:t>
            </a:r>
            <a:r>
              <a:rPr lang="nb-NO" sz="3200" dirty="0">
                <a:latin typeface="Menlo" panose="020B0609030804020204" pitchFamily="49" charset="0"/>
              </a:rPr>
              <a:t>(num1, num2) { </a:t>
            </a:r>
          </a:p>
          <a:p>
            <a:r>
              <a:rPr lang="nb-NO" sz="3200" dirty="0">
                <a:solidFill>
                  <a:srgbClr val="0000FF"/>
                </a:solidFill>
                <a:latin typeface="Menlo" panose="020B0609030804020204" pitchFamily="49" charset="0"/>
              </a:rPr>
              <a:t>	</a:t>
            </a:r>
            <a:r>
              <a:rPr lang="nb-NO" sz="3200" dirty="0" err="1">
                <a:solidFill>
                  <a:srgbClr val="0000FF"/>
                </a:solidFill>
                <a:latin typeface="Menlo" panose="020B0609030804020204" pitchFamily="49" charset="0"/>
              </a:rPr>
              <a:t>return</a:t>
            </a:r>
            <a:r>
              <a:rPr lang="nb-NO" sz="3200" dirty="0">
                <a:latin typeface="Menlo" panose="020B0609030804020204" pitchFamily="49" charset="0"/>
              </a:rPr>
              <a:t> num1 + num2; </a:t>
            </a:r>
          </a:p>
          <a:p>
            <a:r>
              <a:rPr lang="nb-NO" sz="3200" dirty="0">
                <a:latin typeface="Menlo" panose="020B0609030804020204" pitchFamily="49" charset="0"/>
              </a:rPr>
              <a:t>}</a:t>
            </a:r>
          </a:p>
          <a:p>
            <a:br>
              <a:rPr lang="nb-NO" sz="4000" dirty="0">
                <a:latin typeface="Menlo" panose="020B0609030804020204" pitchFamily="49" charset="0"/>
              </a:rPr>
            </a:br>
            <a:br>
              <a:rPr lang="nb-NO" sz="4000" dirty="0">
                <a:latin typeface="Menlo" panose="020B0609030804020204" pitchFamily="49" charset="0"/>
              </a:rPr>
            </a:br>
            <a:endParaRPr lang="nb-NO" sz="4000" dirty="0">
              <a:latin typeface="Menlo" panose="020B0609030804020204" pitchFamily="49" charset="0"/>
            </a:endParaRPr>
          </a:p>
          <a:p>
            <a:br>
              <a:rPr lang="nb-NO" sz="4000" dirty="0">
                <a:latin typeface="Menlo" panose="020B0609030804020204" pitchFamily="49" charset="0"/>
              </a:rPr>
            </a:br>
            <a:endParaRPr lang="nb-NO" sz="4000" dirty="0">
              <a:latin typeface="Menlo" panose="020B0609030804020204" pitchFamily="49" charset="0"/>
            </a:endParaRPr>
          </a:p>
        </p:txBody>
      </p:sp>
    </p:spTree>
    <p:extLst>
      <p:ext uri="{BB962C8B-B14F-4D97-AF65-F5344CB8AC3E}">
        <p14:creationId xmlns:p14="http://schemas.microsoft.com/office/powerpoint/2010/main" val="411747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12" end="1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13" end="1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1" name="Shape 182">
            <a:extLst>
              <a:ext uri="{FF2B5EF4-FFF2-40B4-BE49-F238E27FC236}">
                <a16:creationId xmlns:a16="http://schemas.microsoft.com/office/drawing/2014/main" id="{C8D56A2D-FF6C-E447-91E0-535498A587DC}"/>
              </a:ext>
            </a:extLst>
          </p:cNvPr>
          <p:cNvSpPr txBox="1"/>
          <p:nvPr/>
        </p:nvSpPr>
        <p:spPr>
          <a:xfrm>
            <a:off x="3170325" y="2270201"/>
            <a:ext cx="15944152" cy="177120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dirty="0" err="1">
                <a:solidFill>
                  <a:schemeClr val="dk2"/>
                </a:solidFill>
                <a:latin typeface="Montserrat"/>
                <a:ea typeface="Montserrat"/>
                <a:cs typeface="Montserrat"/>
                <a:sym typeface="Montserrat"/>
              </a:rPr>
              <a:t>Formatering</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av</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kode</a:t>
            </a:r>
            <a:endParaRPr lang="en-US" sz="7200" b="1" dirty="0">
              <a:solidFill>
                <a:schemeClr val="dk2"/>
              </a:solidFill>
              <a:latin typeface="Montserrat"/>
              <a:ea typeface="Montserrat"/>
              <a:cs typeface="Montserrat"/>
              <a:sym typeface="Montserrat"/>
            </a:endParaRPr>
          </a:p>
        </p:txBody>
      </p:sp>
      <p:sp>
        <p:nvSpPr>
          <p:cNvPr id="4" name="Rectangle 3">
            <a:extLst>
              <a:ext uri="{FF2B5EF4-FFF2-40B4-BE49-F238E27FC236}">
                <a16:creationId xmlns:a16="http://schemas.microsoft.com/office/drawing/2014/main" id="{594212A0-847E-AC42-8F89-8E119D00C38C}"/>
              </a:ext>
            </a:extLst>
          </p:cNvPr>
          <p:cNvSpPr/>
          <p:nvPr/>
        </p:nvSpPr>
        <p:spPr>
          <a:xfrm>
            <a:off x="3170325" y="4041405"/>
            <a:ext cx="20369783" cy="3170099"/>
          </a:xfrm>
          <a:prstGeom prst="rect">
            <a:avLst/>
          </a:prstGeom>
        </p:spPr>
        <p:txBody>
          <a:bodyPr wrap="square">
            <a:spAutoFit/>
          </a:bodyPr>
          <a:lstStyle/>
          <a:p>
            <a:r>
              <a:rPr lang="en-GB" sz="4000" dirty="0" err="1">
                <a:latin typeface="Arial" panose="020B0604020202020204" pitchFamily="34" charset="0"/>
                <a:cs typeface="Arial" panose="020B0604020202020204" pitchFamily="34" charset="0"/>
              </a:rPr>
              <a:t>Linjeskift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har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som</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oftest</a:t>
            </a:r>
            <a:r>
              <a:rPr lang="en-GB" sz="4000" dirty="0">
                <a:latin typeface="Arial" panose="020B0604020202020204" pitchFamily="34" charset="0"/>
                <a:cs typeface="Arial" panose="020B0604020202020204" pitchFamily="34" charset="0"/>
              </a:rPr>
              <a:t>) </a:t>
            </a:r>
            <a:r>
              <a:rPr lang="en-GB" sz="4000" u="sng" dirty="0" err="1">
                <a:latin typeface="Arial" panose="020B0604020202020204" pitchFamily="34" charset="0"/>
                <a:cs typeface="Arial" panose="020B0604020202020204" pitchFamily="34" charset="0"/>
              </a:rPr>
              <a:t>ingen</a:t>
            </a:r>
            <a:r>
              <a:rPr lang="en-GB" sz="4000" u="sng" dirty="0">
                <a:latin typeface="Arial" panose="020B0604020202020204" pitchFamily="34" charset="0"/>
                <a:cs typeface="Arial" panose="020B0604020202020204" pitchFamily="34" charset="0"/>
              </a:rPr>
              <a:t> </a:t>
            </a:r>
            <a:r>
              <a:rPr lang="en-GB" sz="4000" u="sng" dirty="0" err="1">
                <a:latin typeface="Arial" panose="020B0604020202020204" pitchFamily="34" charset="0"/>
                <a:cs typeface="Arial" panose="020B0604020202020204" pitchFamily="34" charset="0"/>
              </a:rPr>
              <a:t>effekt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på</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koden</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eller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det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ferdige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programmet</a:t>
            </a:r>
            <a:r>
              <a:rPr lang="en-GB" sz="4000" dirty="0">
                <a:latin typeface="Arial" panose="020B0604020202020204" pitchFamily="34" charset="0"/>
                <a:cs typeface="Arial" panose="020B0604020202020204" pitchFamily="34" charset="0"/>
              </a:rPr>
              <a:t>!</a:t>
            </a:r>
          </a:p>
          <a:p>
            <a:r>
              <a:rPr lang="en-GB" sz="4000" dirty="0" err="1">
                <a:latin typeface="Arial" panose="020B0604020202020204" pitchFamily="34" charset="0"/>
                <a:cs typeface="Arial" panose="020B0604020202020204" pitchFamily="34" charset="0"/>
              </a:rPr>
              <a:t>Eksempelene</a:t>
            </a:r>
            <a:r>
              <a:rPr lang="en-GB" sz="4000" dirty="0">
                <a:latin typeface="Arial" panose="020B0604020202020204" pitchFamily="34" charset="0"/>
                <a:cs typeface="Arial" panose="020B0604020202020204" pitchFamily="34" charset="0"/>
              </a:rPr>
              <a:t> under </a:t>
            </a:r>
            <a:r>
              <a:rPr lang="en-GB" sz="4000" dirty="0" err="1">
                <a:latin typeface="Arial" panose="020B0604020202020204" pitchFamily="34" charset="0"/>
                <a:cs typeface="Arial" panose="020B0604020202020204" pitchFamily="34" charset="0"/>
              </a:rPr>
              <a:t>vil</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skrive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ut</a:t>
            </a:r>
            <a:r>
              <a:rPr lang="en-GB" sz="4000" dirty="0">
                <a:latin typeface="Arial" panose="020B0604020202020204" pitchFamily="34" charset="0"/>
                <a:cs typeface="Arial" panose="020B0604020202020204" pitchFamily="34" charset="0"/>
              </a:rPr>
              <a:t> fire </a:t>
            </a:r>
            <a:r>
              <a:rPr lang="en-GB" sz="4000" dirty="0" err="1">
                <a:latin typeface="Arial" panose="020B0604020202020204" pitchFamily="34" charset="0"/>
                <a:cs typeface="Arial" panose="020B0604020202020204" pitchFamily="34" charset="0"/>
              </a:rPr>
              <a:t>meldinger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i</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konsoll-vinduet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Det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vil</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ikke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være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linjeskift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i</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det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som</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skrives</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ut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i</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konsoll-vinduet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selv</a:t>
            </a:r>
            <a:r>
              <a:rPr lang="en-GB" sz="4000" dirty="0">
                <a:latin typeface="Arial" panose="020B0604020202020204" pitchFamily="34" charset="0"/>
                <a:cs typeface="Arial" panose="020B0604020202020204" pitchFamily="34" charset="0"/>
              </a:rPr>
              <a:t> om </a:t>
            </a:r>
            <a:r>
              <a:rPr lang="en-GB" sz="4000" dirty="0" err="1">
                <a:latin typeface="Arial" panose="020B0604020202020204" pitchFamily="34" charset="0"/>
                <a:cs typeface="Arial" panose="020B0604020202020204" pitchFamily="34" charset="0"/>
              </a:rPr>
              <a:t>det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er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det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i</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koden</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til</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venstre</a:t>
            </a:r>
            <a:r>
              <a:rPr lang="en-GB" sz="4000" dirty="0">
                <a:latin typeface="Arial" panose="020B0604020202020204" pitchFamily="34" charset="0"/>
                <a:cs typeface="Arial" panose="020B0604020202020204" pitchFamily="34" charset="0"/>
              </a:rPr>
              <a:t>.</a:t>
            </a:r>
          </a:p>
          <a:p>
            <a:endParaRPr lang="en-GB" sz="4000" dirty="0">
              <a:latin typeface="Arial" panose="020B0604020202020204" pitchFamily="34" charset="0"/>
              <a:cs typeface="Arial" panose="020B0604020202020204" pitchFamily="34" charset="0"/>
            </a:endParaRPr>
          </a:p>
          <a:p>
            <a:pPr algn="ctr"/>
            <a:r>
              <a:rPr lang="en-GB" sz="4000" u="sng" dirty="0" err="1">
                <a:latin typeface="Arial" panose="020B0604020202020204" pitchFamily="34" charset="0"/>
                <a:cs typeface="Arial" panose="020B0604020202020204" pitchFamily="34" charset="0"/>
              </a:rPr>
              <a:t>Resultatet</a:t>
            </a:r>
            <a:r>
              <a:rPr lang="en-GB" sz="4000" u="sng" dirty="0">
                <a:latin typeface="Arial" panose="020B0604020202020204" pitchFamily="34" charset="0"/>
                <a:cs typeface="Arial" panose="020B0604020202020204" pitchFamily="34" charset="0"/>
              </a:rPr>
              <a:t> </a:t>
            </a:r>
            <a:r>
              <a:rPr lang="en-GB" sz="4000" u="sng" dirty="0" err="1">
                <a:latin typeface="Arial" panose="020B0604020202020204" pitchFamily="34" charset="0"/>
                <a:cs typeface="Arial" panose="020B0604020202020204" pitchFamily="34" charset="0"/>
              </a:rPr>
              <a:t>av</a:t>
            </a:r>
            <a:r>
              <a:rPr lang="en-GB" sz="4000" u="sng" dirty="0">
                <a:latin typeface="Arial" panose="020B0604020202020204" pitchFamily="34" charset="0"/>
                <a:cs typeface="Arial" panose="020B0604020202020204" pitchFamily="34" charset="0"/>
              </a:rPr>
              <a:t> </a:t>
            </a:r>
            <a:r>
              <a:rPr lang="en-GB" sz="4000" u="sng" dirty="0" err="1">
                <a:latin typeface="Arial" panose="020B0604020202020204" pitchFamily="34" charset="0"/>
                <a:cs typeface="Arial" panose="020B0604020202020204" pitchFamily="34" charset="0"/>
              </a:rPr>
              <a:t>disse</a:t>
            </a:r>
            <a:r>
              <a:rPr lang="en-GB" sz="4000" u="sng" dirty="0">
                <a:latin typeface="Arial" panose="020B0604020202020204" pitchFamily="34" charset="0"/>
                <a:cs typeface="Arial" panose="020B0604020202020204" pitchFamily="34" charset="0"/>
              </a:rPr>
              <a:t> to </a:t>
            </a:r>
            <a:r>
              <a:rPr lang="en-GB" sz="4000" u="sng" dirty="0" err="1">
                <a:latin typeface="Arial" panose="020B0604020202020204" pitchFamily="34" charset="0"/>
                <a:cs typeface="Arial" panose="020B0604020202020204" pitchFamily="34" charset="0"/>
              </a:rPr>
              <a:t>kodesnuttene</a:t>
            </a:r>
            <a:r>
              <a:rPr lang="en-GB" sz="4000" u="sng" dirty="0">
                <a:latin typeface="Arial" panose="020B0604020202020204" pitchFamily="34" charset="0"/>
                <a:cs typeface="Arial" panose="020B0604020202020204" pitchFamily="34" charset="0"/>
              </a:rPr>
              <a:t> </a:t>
            </a:r>
            <a:r>
              <a:rPr lang="en-GB" sz="4000" u="sng" dirty="0" err="1">
                <a:latin typeface="Arial" panose="020B0604020202020204" pitchFamily="34" charset="0"/>
                <a:cs typeface="Arial" panose="020B0604020202020204" pitchFamily="34" charset="0"/>
              </a:rPr>
              <a:t>er</a:t>
            </a:r>
            <a:r>
              <a:rPr lang="en-GB" sz="4000" u="sng" dirty="0">
                <a:latin typeface="Arial" panose="020B0604020202020204" pitchFamily="34" charset="0"/>
                <a:cs typeface="Arial" panose="020B0604020202020204" pitchFamily="34" charset="0"/>
              </a:rPr>
              <a:t> </a:t>
            </a:r>
            <a:r>
              <a:rPr lang="en-GB" sz="4000" i="1" u="sng" dirty="0" err="1">
                <a:latin typeface="Arial" panose="020B0604020202020204" pitchFamily="34" charset="0"/>
                <a:cs typeface="Arial" panose="020B0604020202020204" pitchFamily="34" charset="0"/>
              </a:rPr>
              <a:t>akkurat</a:t>
            </a:r>
            <a:r>
              <a:rPr lang="en-GB" sz="4000" u="sng" dirty="0">
                <a:latin typeface="Arial" panose="020B0604020202020204" pitchFamily="34" charset="0"/>
                <a:cs typeface="Arial" panose="020B0604020202020204" pitchFamily="34" charset="0"/>
              </a:rPr>
              <a:t> </a:t>
            </a:r>
            <a:r>
              <a:rPr lang="en-GB" sz="4000" u="sng" dirty="0" err="1">
                <a:latin typeface="Arial" panose="020B0604020202020204" pitchFamily="34" charset="0"/>
                <a:cs typeface="Arial" panose="020B0604020202020204" pitchFamily="34" charset="0"/>
              </a:rPr>
              <a:t>det</a:t>
            </a:r>
            <a:r>
              <a:rPr lang="en-GB" sz="4000" u="sng" dirty="0">
                <a:latin typeface="Arial" panose="020B0604020202020204" pitchFamily="34" charset="0"/>
                <a:cs typeface="Arial" panose="020B0604020202020204" pitchFamily="34" charset="0"/>
              </a:rPr>
              <a:t> </a:t>
            </a:r>
            <a:r>
              <a:rPr lang="en-GB" sz="4000" u="sng" dirty="0" err="1">
                <a:latin typeface="Arial" panose="020B0604020202020204" pitchFamily="34" charset="0"/>
                <a:cs typeface="Arial" panose="020B0604020202020204" pitchFamily="34" charset="0"/>
              </a:rPr>
              <a:t>samme</a:t>
            </a:r>
            <a:r>
              <a:rPr lang="en-GB" sz="4000" u="sng" dirty="0">
                <a:latin typeface="Arial" panose="020B0604020202020204" pitchFamily="34" charset="0"/>
                <a:cs typeface="Arial" panose="020B0604020202020204" pitchFamily="34" charset="0"/>
              </a:rPr>
              <a:t>:</a:t>
            </a:r>
            <a:endParaRPr lang="nb-NO" sz="4000" u="sng" dirty="0">
              <a:latin typeface="Menlo" panose="020B0609030804020204" pitchFamily="49" charset="0"/>
              <a:cs typeface="Arial" panose="020B0604020202020204" pitchFamily="34" charset="0"/>
            </a:endParaRPr>
          </a:p>
        </p:txBody>
      </p:sp>
      <p:pic>
        <p:nvPicPr>
          <p:cNvPr id="3" name="Picture 2">
            <a:extLst>
              <a:ext uri="{FF2B5EF4-FFF2-40B4-BE49-F238E27FC236}">
                <a16:creationId xmlns:a16="http://schemas.microsoft.com/office/drawing/2014/main" id="{42290C21-A2F9-6E46-B2D4-D7517B18AFDB}"/>
              </a:ext>
            </a:extLst>
          </p:cNvPr>
          <p:cNvPicPr>
            <a:picLocks noChangeAspect="1"/>
          </p:cNvPicPr>
          <p:nvPr/>
        </p:nvPicPr>
        <p:blipFill>
          <a:blip r:embed="rId3"/>
          <a:stretch>
            <a:fillRect/>
          </a:stretch>
        </p:blipFill>
        <p:spPr>
          <a:xfrm>
            <a:off x="3170325" y="7366487"/>
            <a:ext cx="9976159" cy="5552342"/>
          </a:xfrm>
          <a:prstGeom prst="rect">
            <a:avLst/>
          </a:prstGeom>
        </p:spPr>
      </p:pic>
      <p:pic>
        <p:nvPicPr>
          <p:cNvPr id="5" name="Picture 4">
            <a:extLst>
              <a:ext uri="{FF2B5EF4-FFF2-40B4-BE49-F238E27FC236}">
                <a16:creationId xmlns:a16="http://schemas.microsoft.com/office/drawing/2014/main" id="{20C1F23F-1531-4646-91B0-3E829864E6A9}"/>
              </a:ext>
            </a:extLst>
          </p:cNvPr>
          <p:cNvPicPr>
            <a:picLocks noChangeAspect="1"/>
          </p:cNvPicPr>
          <p:nvPr/>
        </p:nvPicPr>
        <p:blipFill>
          <a:blip r:embed="rId4"/>
          <a:stretch>
            <a:fillRect/>
          </a:stretch>
        </p:blipFill>
        <p:spPr>
          <a:xfrm>
            <a:off x="13839824" y="7366487"/>
            <a:ext cx="10089283" cy="1926137"/>
          </a:xfrm>
          <a:prstGeom prst="rect">
            <a:avLst/>
          </a:prstGeom>
        </p:spPr>
      </p:pic>
    </p:spTree>
    <p:extLst>
      <p:ext uri="{BB962C8B-B14F-4D97-AF65-F5344CB8AC3E}">
        <p14:creationId xmlns:p14="http://schemas.microsoft.com/office/powerpoint/2010/main" val="469496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1" name="Shape 182">
            <a:extLst>
              <a:ext uri="{FF2B5EF4-FFF2-40B4-BE49-F238E27FC236}">
                <a16:creationId xmlns:a16="http://schemas.microsoft.com/office/drawing/2014/main" id="{C8D56A2D-FF6C-E447-91E0-535498A587DC}"/>
              </a:ext>
            </a:extLst>
          </p:cNvPr>
          <p:cNvSpPr txBox="1"/>
          <p:nvPr/>
        </p:nvSpPr>
        <p:spPr>
          <a:xfrm>
            <a:off x="3170325" y="2270201"/>
            <a:ext cx="15944152" cy="177120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dirty="0">
                <a:solidFill>
                  <a:schemeClr val="dk2"/>
                </a:solidFill>
                <a:latin typeface="Montserrat"/>
                <a:ea typeface="Montserrat"/>
                <a:cs typeface="Montserrat"/>
                <a:sym typeface="Montserrat"/>
              </a:rPr>
              <a:t>“</a:t>
            </a:r>
            <a:r>
              <a:rPr lang="en-US" sz="7200" b="1" dirty="0" err="1">
                <a:solidFill>
                  <a:srgbClr val="012EFF"/>
                </a:solidFill>
                <a:latin typeface="Montserrat"/>
                <a:ea typeface="Montserrat"/>
                <a:cs typeface="Montserrat"/>
                <a:sym typeface="Montserrat"/>
              </a:rPr>
              <a:t>Hvorfor</a:t>
            </a:r>
            <a:r>
              <a:rPr lang="en-US" sz="7200" b="1" dirty="0">
                <a:solidFill>
                  <a:schemeClr val="dk2"/>
                </a:solidFill>
                <a:latin typeface="Montserrat"/>
                <a:ea typeface="Montserrat"/>
                <a:cs typeface="Montserrat"/>
                <a:sym typeface="Montserrat"/>
              </a:rPr>
              <a:t> </a:t>
            </a:r>
            <a:r>
              <a:rPr lang="en-US" sz="7200" b="1" dirty="0" err="1">
                <a:solidFill>
                  <a:srgbClr val="018000"/>
                </a:solidFill>
                <a:latin typeface="Montserrat"/>
                <a:ea typeface="Montserrat"/>
                <a:cs typeface="Montserrat"/>
                <a:sym typeface="Montserrat"/>
              </a:rPr>
              <a:t>er</a:t>
            </a:r>
            <a:r>
              <a:rPr lang="en-US" sz="7200" b="1" dirty="0">
                <a:solidFill>
                  <a:schemeClr val="dk2"/>
                </a:solidFill>
                <a:latin typeface="Montserrat"/>
                <a:ea typeface="Montserrat"/>
                <a:cs typeface="Montserrat"/>
                <a:sym typeface="Montserrat"/>
              </a:rPr>
              <a:t> </a:t>
            </a:r>
            <a:r>
              <a:rPr lang="en-US" sz="7200" b="1" dirty="0" err="1">
                <a:solidFill>
                  <a:srgbClr val="A31515"/>
                </a:solidFill>
                <a:latin typeface="Montserrat"/>
                <a:ea typeface="Montserrat"/>
                <a:cs typeface="Montserrat"/>
                <a:sym typeface="Montserrat"/>
              </a:rPr>
              <a:t>det</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farger</a:t>
            </a:r>
            <a:r>
              <a:rPr lang="en-US" sz="7200" b="1" dirty="0">
                <a:solidFill>
                  <a:schemeClr val="dk2"/>
                </a:solidFill>
                <a:latin typeface="Montserrat"/>
                <a:ea typeface="Montserrat"/>
                <a:cs typeface="Montserrat"/>
                <a:sym typeface="Montserrat"/>
              </a:rPr>
              <a:t>?”</a:t>
            </a:r>
          </a:p>
          <a:p>
            <a:pPr marL="0" marR="0" lvl="0" indent="0" algn="l" rtl="0">
              <a:spcBef>
                <a:spcPts val="0"/>
              </a:spcBef>
              <a:buSzPct val="25000"/>
              <a:buNone/>
            </a:pPr>
            <a:r>
              <a:rPr lang="en-US" sz="3200" i="1" dirty="0" err="1">
                <a:solidFill>
                  <a:schemeClr val="dk2"/>
                </a:solidFill>
                <a:latin typeface="Montserrat"/>
                <a:ea typeface="Montserrat"/>
                <a:cs typeface="Montserrat"/>
                <a:sym typeface="Montserrat"/>
              </a:rPr>
              <a:t>Beklager</a:t>
            </a:r>
            <a:r>
              <a:rPr lang="en-US" sz="3200" i="1" dirty="0">
                <a:solidFill>
                  <a:schemeClr val="dk2"/>
                </a:solidFill>
                <a:latin typeface="Montserrat"/>
                <a:ea typeface="Montserrat"/>
                <a:cs typeface="Montserrat"/>
                <a:sym typeface="Montserrat"/>
              </a:rPr>
              <a:t> </a:t>
            </a:r>
            <a:r>
              <a:rPr lang="en-US" sz="3200" i="1" dirty="0" err="1">
                <a:solidFill>
                  <a:schemeClr val="dk2"/>
                </a:solidFill>
                <a:latin typeface="Montserrat"/>
                <a:ea typeface="Montserrat"/>
                <a:cs typeface="Montserrat"/>
                <a:sym typeface="Montserrat"/>
              </a:rPr>
              <a:t>til</a:t>
            </a:r>
            <a:r>
              <a:rPr lang="en-US" sz="3200" i="1" dirty="0">
                <a:solidFill>
                  <a:schemeClr val="dk2"/>
                </a:solidFill>
                <a:latin typeface="Montserrat"/>
                <a:ea typeface="Montserrat"/>
                <a:cs typeface="Montserrat"/>
                <a:sym typeface="Montserrat"/>
              </a:rPr>
              <a:t> </a:t>
            </a:r>
            <a:r>
              <a:rPr lang="en-US" sz="3200" i="1" dirty="0" err="1">
                <a:solidFill>
                  <a:schemeClr val="dk2"/>
                </a:solidFill>
                <a:latin typeface="Montserrat"/>
                <a:ea typeface="Montserrat"/>
                <a:cs typeface="Montserrat"/>
                <a:sym typeface="Montserrat"/>
              </a:rPr>
              <a:t>alle</a:t>
            </a:r>
            <a:r>
              <a:rPr lang="en-US" sz="3200" i="1" dirty="0">
                <a:solidFill>
                  <a:schemeClr val="dk2"/>
                </a:solidFill>
                <a:latin typeface="Montserrat"/>
                <a:ea typeface="Montserrat"/>
                <a:cs typeface="Montserrat"/>
                <a:sym typeface="Montserrat"/>
              </a:rPr>
              <a:t> </a:t>
            </a:r>
            <a:r>
              <a:rPr lang="en-US" sz="3200" i="1" dirty="0" err="1">
                <a:solidFill>
                  <a:schemeClr val="dk2"/>
                </a:solidFill>
                <a:latin typeface="Montserrat"/>
                <a:ea typeface="Montserrat"/>
                <a:cs typeface="Montserrat"/>
                <a:sym typeface="Montserrat"/>
              </a:rPr>
              <a:t>dere</a:t>
            </a:r>
            <a:r>
              <a:rPr lang="en-US" sz="3200" i="1" dirty="0">
                <a:solidFill>
                  <a:schemeClr val="dk2"/>
                </a:solidFill>
                <a:latin typeface="Montserrat"/>
                <a:ea typeface="Montserrat"/>
                <a:cs typeface="Montserrat"/>
                <a:sym typeface="Montserrat"/>
              </a:rPr>
              <a:t> </a:t>
            </a:r>
            <a:r>
              <a:rPr lang="en-US" sz="3200" i="1" dirty="0" err="1">
                <a:solidFill>
                  <a:schemeClr val="dk2"/>
                </a:solidFill>
                <a:latin typeface="Montserrat"/>
                <a:ea typeface="Montserrat"/>
                <a:cs typeface="Montserrat"/>
                <a:sym typeface="Montserrat"/>
              </a:rPr>
              <a:t>fargeblinde</a:t>
            </a:r>
            <a:r>
              <a:rPr lang="en-US" sz="3200" i="1" dirty="0">
                <a:solidFill>
                  <a:schemeClr val="dk2"/>
                </a:solidFill>
                <a:latin typeface="Montserrat"/>
                <a:ea typeface="Montserrat"/>
                <a:cs typeface="Montserrat"/>
                <a:sym typeface="Montserrat"/>
              </a:rPr>
              <a:t>.</a:t>
            </a:r>
          </a:p>
        </p:txBody>
      </p:sp>
      <p:sp>
        <p:nvSpPr>
          <p:cNvPr id="4" name="Rectangle 3">
            <a:extLst>
              <a:ext uri="{FF2B5EF4-FFF2-40B4-BE49-F238E27FC236}">
                <a16:creationId xmlns:a16="http://schemas.microsoft.com/office/drawing/2014/main" id="{594212A0-847E-AC42-8F89-8E119D00C38C}"/>
              </a:ext>
            </a:extLst>
          </p:cNvPr>
          <p:cNvSpPr/>
          <p:nvPr/>
        </p:nvSpPr>
        <p:spPr>
          <a:xfrm>
            <a:off x="3170325" y="4041405"/>
            <a:ext cx="20369783" cy="9571851"/>
          </a:xfrm>
          <a:prstGeom prst="rect">
            <a:avLst/>
          </a:prstGeom>
        </p:spPr>
        <p:txBody>
          <a:bodyPr wrap="square">
            <a:spAutoFit/>
          </a:bodyPr>
          <a:lstStyle/>
          <a:p>
            <a:endParaRPr lang="en-GB" sz="4000" dirty="0">
              <a:latin typeface="Arial" panose="020B0604020202020204" pitchFamily="34" charset="0"/>
              <a:cs typeface="Arial" panose="020B0604020202020204" pitchFamily="34" charset="0"/>
            </a:endParaRPr>
          </a:p>
          <a:p>
            <a:r>
              <a:rPr lang="nb-NO" sz="4400" dirty="0">
                <a:solidFill>
                  <a:srgbClr val="008000"/>
                </a:solidFill>
                <a:latin typeface="Menlo" panose="020B0609030804020204" pitchFamily="49" charset="0"/>
              </a:rPr>
              <a:t>// Kommentarer er ofte grønne, men langt fra alltid!  </a:t>
            </a:r>
            <a:endParaRPr lang="nb-NO" sz="4400" dirty="0">
              <a:latin typeface="Menlo" panose="020B0609030804020204" pitchFamily="49" charset="0"/>
            </a:endParaRPr>
          </a:p>
          <a:p>
            <a:r>
              <a:rPr lang="nb-NO" sz="4400" dirty="0">
                <a:solidFill>
                  <a:srgbClr val="0000FF"/>
                </a:solidFill>
                <a:latin typeface="Menlo" panose="020B0609030804020204" pitchFamily="49" charset="0"/>
              </a:rPr>
              <a:t>var</a:t>
            </a:r>
            <a:r>
              <a:rPr lang="nb-NO" sz="4400" dirty="0">
                <a:latin typeface="Menlo" panose="020B0609030804020204" pitchFamily="49" charset="0"/>
              </a:rPr>
              <a:t> </a:t>
            </a:r>
            <a:r>
              <a:rPr lang="nb-NO" sz="4400" dirty="0" err="1">
                <a:latin typeface="Menlo" panose="020B0609030804020204" pitchFamily="49" charset="0"/>
              </a:rPr>
              <a:t>courseCode</a:t>
            </a:r>
            <a:r>
              <a:rPr lang="nb-NO" sz="4400" dirty="0">
                <a:latin typeface="Menlo" panose="020B0609030804020204" pitchFamily="49" charset="0"/>
              </a:rPr>
              <a:t> = </a:t>
            </a:r>
            <a:r>
              <a:rPr lang="nb-NO" sz="4400" dirty="0">
                <a:solidFill>
                  <a:srgbClr val="A31515"/>
                </a:solidFill>
                <a:latin typeface="Menlo" panose="020B0609030804020204" pitchFamily="49" charset="0"/>
                <a:ea typeface="Menlo" panose="020B0609030804020204" pitchFamily="49" charset="0"/>
                <a:cs typeface="Menlo" panose="020B0609030804020204" pitchFamily="49" charset="0"/>
              </a:rPr>
              <a:t>"</a:t>
            </a:r>
            <a:r>
              <a:rPr lang="nb-NO" sz="4400" dirty="0">
                <a:solidFill>
                  <a:srgbClr val="A31515"/>
                </a:solidFill>
                <a:latin typeface="Menlo" panose="020B0609030804020204" pitchFamily="49" charset="0"/>
              </a:rPr>
              <a:t>PGR102</a:t>
            </a:r>
            <a:r>
              <a:rPr lang="nb-NO" sz="4400" dirty="0">
                <a:solidFill>
                  <a:srgbClr val="A31515"/>
                </a:solidFill>
                <a:latin typeface="Menlo" panose="020B0609030804020204" pitchFamily="49" charset="0"/>
                <a:ea typeface="Menlo" panose="020B0609030804020204" pitchFamily="49" charset="0"/>
                <a:cs typeface="Menlo" panose="020B0609030804020204" pitchFamily="49" charset="0"/>
              </a:rPr>
              <a:t>"</a:t>
            </a:r>
            <a:r>
              <a:rPr lang="nb-NO" sz="4400" dirty="0">
                <a:latin typeface="Menlo" panose="020B0609030804020204" pitchFamily="49" charset="0"/>
              </a:rPr>
              <a:t>;</a:t>
            </a:r>
          </a:p>
          <a:p>
            <a:endParaRPr lang="nb-NO" sz="4400" dirty="0">
              <a:latin typeface="Menlo" panose="020B0609030804020204" pitchFamily="49" charset="0"/>
            </a:endParaRPr>
          </a:p>
          <a:p>
            <a:r>
              <a:rPr lang="nb-NO" sz="4400" dirty="0">
                <a:solidFill>
                  <a:srgbClr val="008000"/>
                </a:solidFill>
                <a:latin typeface="Menlo" panose="020B0609030804020204" pitchFamily="49" charset="0"/>
              </a:rPr>
              <a:t>// </a:t>
            </a:r>
            <a:r>
              <a:rPr lang="nb-NO" sz="4400" b="1" dirty="0">
                <a:solidFill>
                  <a:srgbClr val="008000"/>
                </a:solidFill>
                <a:latin typeface="Menlo" panose="020B0609030804020204" pitchFamily="49" charset="0"/>
              </a:rPr>
              <a:t>Nøkkelord</a:t>
            </a:r>
            <a:r>
              <a:rPr lang="nb-NO" sz="4400" dirty="0">
                <a:solidFill>
                  <a:srgbClr val="008000"/>
                </a:solidFill>
                <a:latin typeface="Menlo" panose="020B0609030804020204" pitchFamily="49" charset="0"/>
              </a:rPr>
              <a:t> er ofte blå, men det er heller ikke «et must».</a:t>
            </a:r>
            <a:endParaRPr lang="nb-NO" sz="4400" dirty="0">
              <a:latin typeface="Menlo" panose="020B0609030804020204" pitchFamily="49" charset="0"/>
            </a:endParaRPr>
          </a:p>
          <a:p>
            <a:r>
              <a:rPr lang="nb-NO" sz="4000" dirty="0" err="1">
                <a:solidFill>
                  <a:srgbClr val="0000FF"/>
                </a:solidFill>
                <a:latin typeface="Menlo" panose="020B0609030804020204" pitchFamily="49" charset="0"/>
              </a:rPr>
              <a:t>function</a:t>
            </a:r>
            <a:r>
              <a:rPr lang="nb-NO" sz="4000" dirty="0">
                <a:latin typeface="Menlo" panose="020B0609030804020204" pitchFamily="49" charset="0"/>
              </a:rPr>
              <a:t> </a:t>
            </a:r>
            <a:r>
              <a:rPr lang="nb-NO" sz="4000" dirty="0" err="1">
                <a:latin typeface="Menlo" panose="020B0609030804020204" pitchFamily="49" charset="0"/>
              </a:rPr>
              <a:t>addTwoNumbers</a:t>
            </a:r>
            <a:r>
              <a:rPr lang="nb-NO" sz="4000" dirty="0">
                <a:latin typeface="Menlo" panose="020B0609030804020204" pitchFamily="49" charset="0"/>
              </a:rPr>
              <a:t>(num1, num2) { </a:t>
            </a:r>
          </a:p>
          <a:p>
            <a:r>
              <a:rPr lang="nb-NO" sz="4000" dirty="0">
                <a:solidFill>
                  <a:srgbClr val="0000FF"/>
                </a:solidFill>
                <a:latin typeface="Menlo" panose="020B0609030804020204" pitchFamily="49" charset="0"/>
              </a:rPr>
              <a:t>	</a:t>
            </a:r>
            <a:r>
              <a:rPr lang="nb-NO" sz="4000" dirty="0" err="1">
                <a:solidFill>
                  <a:srgbClr val="0000FF"/>
                </a:solidFill>
                <a:latin typeface="Menlo" panose="020B0609030804020204" pitchFamily="49" charset="0"/>
              </a:rPr>
              <a:t>return</a:t>
            </a:r>
            <a:r>
              <a:rPr lang="nb-NO" sz="4000" dirty="0">
                <a:latin typeface="Menlo" panose="020B0609030804020204" pitchFamily="49" charset="0"/>
              </a:rPr>
              <a:t> num1 + num2; </a:t>
            </a:r>
          </a:p>
          <a:p>
            <a:r>
              <a:rPr lang="nb-NO" sz="4000" dirty="0">
                <a:latin typeface="Menlo" panose="020B0609030804020204" pitchFamily="49" charset="0"/>
              </a:rPr>
              <a:t>}</a:t>
            </a:r>
            <a:br>
              <a:rPr lang="nb-NO" sz="4000" dirty="0">
                <a:latin typeface="Menlo" panose="020B0609030804020204" pitchFamily="49" charset="0"/>
              </a:rPr>
            </a:br>
            <a:endParaRPr lang="nb-NO" sz="4000" dirty="0">
              <a:latin typeface="Menlo" panose="020B0609030804020204" pitchFamily="49" charset="0"/>
            </a:endParaRPr>
          </a:p>
          <a:p>
            <a:r>
              <a:rPr lang="en-GB" sz="4000" dirty="0" err="1">
                <a:latin typeface="Arial" panose="020B0604020202020204" pitchFamily="34" charset="0"/>
                <a:cs typeface="Arial" panose="020B0604020202020204" pitchFamily="34" charset="0"/>
              </a:rPr>
              <a:t>Når</a:t>
            </a:r>
            <a:r>
              <a:rPr lang="en-GB" sz="4000" dirty="0">
                <a:latin typeface="Arial" panose="020B0604020202020204" pitchFamily="34" charset="0"/>
                <a:cs typeface="Arial" panose="020B0604020202020204" pitchFamily="34" charset="0"/>
              </a:rPr>
              <a:t> vi </a:t>
            </a:r>
            <a:r>
              <a:rPr lang="en-GB" sz="4000" dirty="0" err="1">
                <a:latin typeface="Arial" panose="020B0604020202020204" pitchFamily="34" charset="0"/>
                <a:cs typeface="Arial" panose="020B0604020202020204" pitchFamily="34" charset="0"/>
              </a:rPr>
              <a:t>koder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i</a:t>
            </a:r>
            <a:r>
              <a:rPr lang="en-GB" sz="4000" dirty="0">
                <a:latin typeface="Arial" panose="020B0604020202020204" pitchFamily="34" charset="0"/>
                <a:cs typeface="Arial" panose="020B0604020202020204" pitchFamily="34" charset="0"/>
              </a:rPr>
              <a:t> programmer </a:t>
            </a:r>
            <a:r>
              <a:rPr lang="en-GB" sz="4000" dirty="0" err="1">
                <a:latin typeface="Arial" panose="020B0604020202020204" pitchFamily="34" charset="0"/>
                <a:cs typeface="Arial" panose="020B0604020202020204" pitchFamily="34" charset="0"/>
              </a:rPr>
              <a:t>som</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Scrimba</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og</a:t>
            </a:r>
            <a:r>
              <a:rPr lang="en-GB" sz="4000" dirty="0">
                <a:latin typeface="Arial" panose="020B0604020202020204" pitchFamily="34" charset="0"/>
                <a:cs typeface="Arial" panose="020B0604020202020204" pitchFamily="34" charset="0"/>
              </a:rPr>
              <a:t> Brackets, </a:t>
            </a:r>
            <a:r>
              <a:rPr lang="en-GB" sz="4000" dirty="0" err="1">
                <a:latin typeface="Arial" panose="020B0604020202020204" pitchFamily="34" charset="0"/>
                <a:cs typeface="Arial" panose="020B0604020202020204" pitchFamily="34" charset="0"/>
              </a:rPr>
              <a:t>så</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blir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koden</a:t>
            </a:r>
            <a:r>
              <a:rPr lang="en-GB" sz="4000" dirty="0">
                <a:latin typeface="Arial" panose="020B0604020202020204" pitchFamily="34" charset="0"/>
                <a:cs typeface="Arial" panose="020B0604020202020204" pitchFamily="34" charset="0"/>
              </a:rPr>
              <a:t> vi </a:t>
            </a:r>
            <a:r>
              <a:rPr lang="en-GB" sz="4000" dirty="0" err="1">
                <a:latin typeface="Arial" panose="020B0604020202020204" pitchFamily="34" charset="0"/>
                <a:cs typeface="Arial" panose="020B0604020202020204" pitchFamily="34" charset="0"/>
              </a:rPr>
              <a:t>skriver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fargelagt</a:t>
            </a:r>
            <a:r>
              <a:rPr lang="en-GB" sz="4000" dirty="0">
                <a:latin typeface="Arial" panose="020B0604020202020204" pitchFamily="34" charset="0"/>
                <a:cs typeface="Arial" panose="020B0604020202020204" pitchFamily="34" charset="0"/>
              </a:rPr>
              <a:t>”.</a:t>
            </a:r>
          </a:p>
          <a:p>
            <a:r>
              <a:rPr lang="en-GB" sz="4000" dirty="0">
                <a:latin typeface="Arial" panose="020B0604020202020204" pitchFamily="34" charset="0"/>
                <a:cs typeface="Arial" panose="020B0604020202020204" pitchFamily="34" charset="0"/>
              </a:rPr>
              <a:t>De </a:t>
            </a:r>
            <a:r>
              <a:rPr lang="en-GB" sz="4000" dirty="0" err="1">
                <a:latin typeface="Arial" panose="020B0604020202020204" pitchFamily="34" charset="0"/>
                <a:cs typeface="Arial" panose="020B0604020202020204" pitchFamily="34" charset="0"/>
              </a:rPr>
              <a:t>forskjellige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fargene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hjelper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oss</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ikke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maskinen</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til</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å</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raskere</a:t>
            </a:r>
            <a:r>
              <a:rPr lang="en-GB" sz="4000" dirty="0">
                <a:latin typeface="Arial" panose="020B0604020202020204" pitchFamily="34" charset="0"/>
                <a:cs typeface="Arial" panose="020B0604020202020204" pitchFamily="34" charset="0"/>
              </a:rPr>
              <a:t> lese </a:t>
            </a:r>
            <a:r>
              <a:rPr lang="en-GB" sz="4000" dirty="0" err="1">
                <a:latin typeface="Arial" panose="020B0604020202020204" pitchFamily="34" charset="0"/>
                <a:cs typeface="Arial" panose="020B0604020202020204" pitchFamily="34" charset="0"/>
              </a:rPr>
              <a:t>og</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forstå</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kode</a:t>
            </a:r>
            <a:r>
              <a:rPr lang="en-GB" sz="4000" dirty="0">
                <a:latin typeface="Arial" panose="020B0604020202020204" pitchFamily="34" charset="0"/>
                <a:cs typeface="Arial" panose="020B0604020202020204" pitchFamily="34" charset="0"/>
              </a:rPr>
              <a:t>!</a:t>
            </a:r>
          </a:p>
          <a:p>
            <a:endParaRPr lang="en-GB" sz="4000" dirty="0">
              <a:latin typeface="Arial" panose="020B0604020202020204" pitchFamily="34" charset="0"/>
              <a:cs typeface="Arial" panose="020B0604020202020204" pitchFamily="34" charset="0"/>
            </a:endParaRPr>
          </a:p>
          <a:p>
            <a:r>
              <a:rPr lang="en-GB" sz="4000" dirty="0" err="1">
                <a:latin typeface="Arial" panose="020B0604020202020204" pitchFamily="34" charset="0"/>
                <a:cs typeface="Arial" panose="020B0604020202020204" pitchFamily="34" charset="0"/>
              </a:rPr>
              <a:t>Hvem</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bestemmer</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fargene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Som</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oftest</a:t>
            </a:r>
            <a:r>
              <a:rPr lang="en-GB" sz="4000" dirty="0">
                <a:latin typeface="Arial" panose="020B0604020202020204" pitchFamily="34" charset="0"/>
                <a:cs typeface="Arial" panose="020B0604020202020204" pitchFamily="34" charset="0"/>
              </a:rPr>
              <a:t> du. </a:t>
            </a:r>
            <a:r>
              <a:rPr lang="en-GB" sz="4000" dirty="0" err="1">
                <a:latin typeface="Arial" panose="020B0604020202020204" pitchFamily="34" charset="0"/>
                <a:cs typeface="Arial" panose="020B0604020202020204" pitchFamily="34" charset="0"/>
              </a:rPr>
              <a:t>Spesielt</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i</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proffere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kodeverktøy</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kan</a:t>
            </a:r>
            <a:r>
              <a:rPr lang="en-GB" sz="4000" dirty="0">
                <a:latin typeface="Arial" panose="020B0604020202020204" pitchFamily="34" charset="0"/>
                <a:cs typeface="Arial" panose="020B0604020202020204" pitchFamily="34" charset="0"/>
              </a:rPr>
              <a:t> du </a:t>
            </a:r>
            <a:r>
              <a:rPr lang="en-GB" sz="4000" dirty="0" err="1">
                <a:latin typeface="Arial" panose="020B0604020202020204" pitchFamily="34" charset="0"/>
                <a:cs typeface="Arial" panose="020B0604020202020204" pitchFamily="34" charset="0"/>
              </a:rPr>
              <a:t>velge</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fargetema</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og</a:t>
            </a:r>
            <a:r>
              <a:rPr lang="en-GB" sz="4000" dirty="0">
                <a:latin typeface="Arial" panose="020B0604020202020204" pitchFamily="34" charset="0"/>
                <a:cs typeface="Arial" panose="020B0604020202020204" pitchFamily="34" charset="0"/>
              </a:rPr>
              <a:t> </a:t>
            </a:r>
            <a:r>
              <a:rPr lang="en-GB" sz="4000" dirty="0" err="1">
                <a:latin typeface="Arial" panose="020B0604020202020204" pitchFamily="34" charset="0"/>
                <a:cs typeface="Arial" panose="020B0604020202020204" pitchFamily="34" charset="0"/>
              </a:rPr>
              <a:t>skrifttype</a:t>
            </a:r>
            <a:r>
              <a:rPr lang="en-GB" sz="4000" dirty="0">
                <a:latin typeface="Arial" panose="020B0604020202020204" pitchFamily="34" charset="0"/>
                <a:cs typeface="Arial" panose="020B0604020202020204" pitchFamily="34" charset="0"/>
              </a:rPr>
              <a:t> (font) </a:t>
            </a:r>
            <a:r>
              <a:rPr lang="en-GB" sz="4000" dirty="0" err="1">
                <a:latin typeface="Arial" panose="020B0604020202020204" pitchFamily="34" charset="0"/>
                <a:cs typeface="Arial" panose="020B0604020202020204" pitchFamily="34" charset="0"/>
              </a:rPr>
              <a:t>selv</a:t>
            </a:r>
            <a:r>
              <a:rPr lang="en-GB" sz="4000" dirty="0">
                <a:latin typeface="Arial" panose="020B0604020202020204" pitchFamily="34" charset="0"/>
                <a:cs typeface="Arial" panose="020B0604020202020204" pitchFamily="34" charset="0"/>
              </a:rPr>
              <a:t>. </a:t>
            </a:r>
            <a:br>
              <a:rPr lang="nb-NO" sz="4000" dirty="0">
                <a:latin typeface="Menlo" panose="020B0609030804020204" pitchFamily="49" charset="0"/>
              </a:rPr>
            </a:br>
            <a:endParaRPr lang="nb-NO" sz="4000" dirty="0">
              <a:latin typeface="Menlo" panose="020B0609030804020204" pitchFamily="49" charset="0"/>
            </a:endParaRPr>
          </a:p>
        </p:txBody>
      </p:sp>
    </p:spTree>
    <p:extLst>
      <p:ext uri="{BB962C8B-B14F-4D97-AF65-F5344CB8AC3E}">
        <p14:creationId xmlns:p14="http://schemas.microsoft.com/office/powerpoint/2010/main" val="2649788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2826516" y="2309369"/>
            <a:ext cx="19952203"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a:solidFill>
                  <a:schemeClr val="dk2"/>
                </a:solidFill>
                <a:latin typeface="Montserrat"/>
                <a:ea typeface="Montserrat"/>
                <a:cs typeface="Montserrat"/>
                <a:sym typeface="Montserrat"/>
              </a:rPr>
              <a:t>Et par </a:t>
            </a:r>
            <a:r>
              <a:rPr lang="en-US" sz="8000" b="1" dirty="0" err="1">
                <a:solidFill>
                  <a:schemeClr val="dk2"/>
                </a:solidFill>
                <a:latin typeface="Montserrat"/>
                <a:ea typeface="Montserrat"/>
                <a:cs typeface="Montserrat"/>
                <a:sym typeface="Montserrat"/>
              </a:rPr>
              <a:t>spørsmål</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som</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har</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kommet</a:t>
            </a:r>
            <a:r>
              <a:rPr lang="en-US" sz="8000" b="1" dirty="0">
                <a:solidFill>
                  <a:schemeClr val="dk2"/>
                </a:solidFill>
                <a:latin typeface="Montserrat"/>
                <a:ea typeface="Montserrat"/>
                <a:cs typeface="Montserrat"/>
                <a:sym typeface="Montserrat"/>
              </a:rPr>
              <a:t> inn.</a:t>
            </a:r>
          </a:p>
        </p:txBody>
      </p:sp>
      <p:sp>
        <p:nvSpPr>
          <p:cNvPr id="3" name="Rectangle 2">
            <a:extLst>
              <a:ext uri="{FF2B5EF4-FFF2-40B4-BE49-F238E27FC236}">
                <a16:creationId xmlns:a16="http://schemas.microsoft.com/office/drawing/2014/main" id="{6C64368A-D8F4-AB43-8F6D-72816C540BC6}"/>
              </a:ext>
            </a:extLst>
          </p:cNvPr>
          <p:cNvSpPr/>
          <p:nvPr/>
        </p:nvSpPr>
        <p:spPr>
          <a:xfrm>
            <a:off x="2826517" y="4450919"/>
            <a:ext cx="17102714" cy="7294305"/>
          </a:xfrm>
          <a:prstGeom prst="rect">
            <a:avLst/>
          </a:prstGeom>
        </p:spPr>
        <p:txBody>
          <a:bodyPr wrap="square">
            <a:spAutoFit/>
          </a:bodyPr>
          <a:lstStyle/>
          <a:p>
            <a:pPr lvl="1"/>
            <a:r>
              <a:rPr lang="nb-NO" sz="3600" b="1" dirty="0"/>
              <a:t>Spørsmål: Referat fra forelesning?</a:t>
            </a:r>
          </a:p>
          <a:p>
            <a:pPr lvl="1"/>
            <a:r>
              <a:rPr lang="nb-NO" sz="3600" dirty="0"/>
              <a:t>Svar: Referat/notater produseres ikke av foreleser. Er man ikke i forelesning må man høre med medstudenter om å få tilsendt referat om ikke PowerPoint-foilene er dekkende.</a:t>
            </a:r>
          </a:p>
          <a:p>
            <a:pPr lvl="1"/>
            <a:endParaRPr lang="nb-NO" sz="3600" b="1" dirty="0"/>
          </a:p>
          <a:p>
            <a:pPr lvl="1"/>
            <a:endParaRPr lang="nb-NO" sz="3600" b="1" dirty="0"/>
          </a:p>
          <a:p>
            <a:pPr lvl="1"/>
            <a:r>
              <a:rPr lang="nb-NO" sz="3600" b="1" dirty="0"/>
              <a:t>Spørsmål: Eksamensoppgaver fra tidligere år</a:t>
            </a:r>
          </a:p>
          <a:p>
            <a:pPr lvl="1"/>
            <a:r>
              <a:rPr lang="nb-NO" sz="3600" dirty="0"/>
              <a:t>Svar: Disse tidligere oppgavene vil trolig være mer til forvirring enn til hjelp på grunn av store endringer i pensum og innhold dette året. </a:t>
            </a:r>
          </a:p>
          <a:p>
            <a:pPr lvl="1"/>
            <a:endParaRPr lang="nb-NO" sz="3600" b="1" dirty="0"/>
          </a:p>
          <a:p>
            <a:pPr lvl="1"/>
            <a:endParaRPr lang="nb-NO" sz="3600" b="1" dirty="0"/>
          </a:p>
          <a:p>
            <a:pPr lvl="1"/>
            <a:r>
              <a:rPr lang="nb-NO" sz="3600" b="1" dirty="0"/>
              <a:t>Spørsmål: Dato for eksamen</a:t>
            </a:r>
          </a:p>
          <a:p>
            <a:pPr lvl="1"/>
            <a:r>
              <a:rPr lang="nb-NO" sz="3600" dirty="0"/>
              <a:t>Svar: Desember.</a:t>
            </a:r>
          </a:p>
        </p:txBody>
      </p:sp>
    </p:spTree>
    <p:extLst>
      <p:ext uri="{BB962C8B-B14F-4D97-AF65-F5344CB8AC3E}">
        <p14:creationId xmlns:p14="http://schemas.microsoft.com/office/powerpoint/2010/main" val="2299856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82">
            <a:extLst>
              <a:ext uri="{FF2B5EF4-FFF2-40B4-BE49-F238E27FC236}">
                <a16:creationId xmlns:a16="http://schemas.microsoft.com/office/drawing/2014/main" id="{CACAE20D-C650-FD46-AAC7-0BA3DB781535}"/>
              </a:ext>
            </a:extLst>
          </p:cNvPr>
          <p:cNvSpPr txBox="1"/>
          <p:nvPr/>
        </p:nvSpPr>
        <p:spPr>
          <a:xfrm>
            <a:off x="2263810" y="2133601"/>
            <a:ext cx="21907919"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Feilsøking</a:t>
            </a:r>
            <a:r>
              <a:rPr lang="en-US" sz="8000" b="1" dirty="0">
                <a:solidFill>
                  <a:schemeClr val="dk2"/>
                </a:solidFill>
                <a:latin typeface="Montserrat"/>
                <a:ea typeface="Montserrat"/>
                <a:cs typeface="Montserrat"/>
                <a:sym typeface="Montserrat"/>
              </a:rPr>
              <a:t> </a:t>
            </a:r>
            <a:r>
              <a:rPr lang="en-US" sz="8000" b="1" i="1" dirty="0">
                <a:solidFill>
                  <a:schemeClr val="dk2"/>
                </a:solidFill>
                <a:latin typeface="Montserrat"/>
                <a:ea typeface="Montserrat"/>
                <a:cs typeface="Montserrat"/>
                <a:sym typeface="Montserrat"/>
              </a:rPr>
              <a:t>(debugging)</a:t>
            </a:r>
          </a:p>
        </p:txBody>
      </p:sp>
      <p:sp>
        <p:nvSpPr>
          <p:cNvPr id="4" name="Rectangle 3">
            <a:extLst>
              <a:ext uri="{FF2B5EF4-FFF2-40B4-BE49-F238E27FC236}">
                <a16:creationId xmlns:a16="http://schemas.microsoft.com/office/drawing/2014/main" id="{FF3E9477-5403-3A43-A044-6300E4CEFFFB}"/>
              </a:ext>
            </a:extLst>
          </p:cNvPr>
          <p:cNvSpPr/>
          <p:nvPr/>
        </p:nvSpPr>
        <p:spPr>
          <a:xfrm>
            <a:off x="14555875" y="3935040"/>
            <a:ext cx="9615854" cy="7294305"/>
          </a:xfrm>
          <a:prstGeom prst="rect">
            <a:avLst/>
          </a:prstGeom>
        </p:spPr>
        <p:txBody>
          <a:bodyPr wrap="square">
            <a:spAutoFit/>
          </a:bodyPr>
          <a:lstStyle/>
          <a:p>
            <a:pPr marL="571500" indent="-571500">
              <a:buFont typeface="Arial" panose="020B0604020202020204" pitchFamily="34" charset="0"/>
              <a:buChar char="•"/>
            </a:pPr>
            <a:r>
              <a:rPr lang="nb-NO" sz="3600" dirty="0"/>
              <a:t>Prosessen hvor man oppdager feil (</a:t>
            </a:r>
            <a:r>
              <a:rPr lang="nb-NO" sz="3600" dirty="0" err="1"/>
              <a:t>bugs</a:t>
            </a:r>
            <a:r>
              <a:rPr lang="nb-NO" sz="3600" dirty="0"/>
              <a:t>) i kodebaser.</a:t>
            </a:r>
          </a:p>
          <a:p>
            <a:pPr marL="571500" indent="-571500">
              <a:buFont typeface="Arial" panose="020B0604020202020204" pitchFamily="34" charset="0"/>
              <a:buChar char="•"/>
            </a:pPr>
            <a:endParaRPr lang="nb-NO" sz="3600" dirty="0"/>
          </a:p>
          <a:p>
            <a:pPr marL="571500" indent="-571500">
              <a:buFont typeface="Arial" panose="020B0604020202020204" pitchFamily="34" charset="0"/>
              <a:buChar char="•"/>
            </a:pPr>
            <a:r>
              <a:rPr lang="nb-NO" sz="3600" dirty="0"/>
              <a:t>Bugs er ofte logiske og menneskeskapte «brister» i kode</a:t>
            </a:r>
          </a:p>
          <a:p>
            <a:endParaRPr lang="nb-NO" sz="3600" dirty="0"/>
          </a:p>
          <a:p>
            <a:endParaRPr lang="nb-NO" sz="3600" dirty="0"/>
          </a:p>
          <a:p>
            <a:pPr marL="571500" indent="-571500">
              <a:buFont typeface="Arial" panose="020B0604020202020204" pitchFamily="34" charset="0"/>
              <a:buChar char="•"/>
            </a:pPr>
            <a:r>
              <a:rPr lang="nb-NO" sz="3600" dirty="0"/>
              <a:t>Grace Hopper jobbet hos MIT da hun på 40-tallet fysisk fjernet en møll fra innsiden av en Mark 2. Denne hendelsen var med på formingen av ordet </a:t>
            </a:r>
            <a:r>
              <a:rPr lang="nb-NO" sz="3600" i="1" dirty="0" err="1"/>
              <a:t>debugging</a:t>
            </a:r>
            <a:r>
              <a:rPr lang="nb-NO" sz="3600" dirty="0"/>
              <a:t>.</a:t>
            </a:r>
          </a:p>
          <a:p>
            <a:pPr marL="571500" indent="-571500">
              <a:buFont typeface="Arial" panose="020B0604020202020204" pitchFamily="34" charset="0"/>
              <a:buChar char="•"/>
            </a:pPr>
            <a:endParaRPr lang="nb-NO" sz="3600" dirty="0"/>
          </a:p>
          <a:p>
            <a:pPr marL="571500" indent="-571500">
              <a:buFont typeface="Arial" panose="020B0604020202020204" pitchFamily="34" charset="0"/>
              <a:buChar char="•"/>
            </a:pPr>
            <a:endParaRPr lang="nb-NO" sz="3600" dirty="0"/>
          </a:p>
        </p:txBody>
      </p:sp>
      <p:pic>
        <p:nvPicPr>
          <p:cNvPr id="5" name="Picture 4">
            <a:extLst>
              <a:ext uri="{FF2B5EF4-FFF2-40B4-BE49-F238E27FC236}">
                <a16:creationId xmlns:a16="http://schemas.microsoft.com/office/drawing/2014/main" id="{9F63FFA5-2DE9-9846-AC38-6CD5D4D799A5}"/>
              </a:ext>
            </a:extLst>
          </p:cNvPr>
          <p:cNvPicPr>
            <a:picLocks noChangeAspect="1"/>
          </p:cNvPicPr>
          <p:nvPr/>
        </p:nvPicPr>
        <p:blipFill>
          <a:blip r:embed="rId2"/>
          <a:stretch>
            <a:fillRect/>
          </a:stretch>
        </p:blipFill>
        <p:spPr>
          <a:xfrm>
            <a:off x="2263810" y="3935040"/>
            <a:ext cx="11801814" cy="7590838"/>
          </a:xfrm>
          <a:prstGeom prst="rect">
            <a:avLst/>
          </a:prstGeom>
        </p:spPr>
      </p:pic>
    </p:spTree>
    <p:extLst>
      <p:ext uri="{BB962C8B-B14F-4D97-AF65-F5344CB8AC3E}">
        <p14:creationId xmlns:p14="http://schemas.microsoft.com/office/powerpoint/2010/main" val="33971751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4" name="Shape 182">
            <a:extLst>
              <a:ext uri="{FF2B5EF4-FFF2-40B4-BE49-F238E27FC236}">
                <a16:creationId xmlns:a16="http://schemas.microsoft.com/office/drawing/2014/main" id="{23B2DF8D-5E0A-6A46-860E-79903500D13D}"/>
              </a:ext>
            </a:extLst>
          </p:cNvPr>
          <p:cNvSpPr txBox="1"/>
          <p:nvPr/>
        </p:nvSpPr>
        <p:spPr>
          <a:xfrm>
            <a:off x="2826517" y="2325083"/>
            <a:ext cx="19158840" cy="188910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Hva</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er</a:t>
            </a:r>
            <a:r>
              <a:rPr lang="en-US" sz="8000" b="1" dirty="0">
                <a:solidFill>
                  <a:schemeClr val="dk2"/>
                </a:solidFill>
                <a:latin typeface="Montserrat"/>
                <a:ea typeface="Montserrat"/>
                <a:cs typeface="Montserrat"/>
                <a:sym typeface="Montserrat"/>
              </a:rPr>
              <a:t> pseudo-</a:t>
            </a:r>
            <a:r>
              <a:rPr lang="en-US" sz="8000" b="1" dirty="0" err="1">
                <a:solidFill>
                  <a:schemeClr val="dk2"/>
                </a:solidFill>
                <a:latin typeface="Montserrat"/>
                <a:ea typeface="Montserrat"/>
                <a:cs typeface="Montserrat"/>
                <a:sym typeface="Montserrat"/>
              </a:rPr>
              <a:t>kode</a:t>
            </a:r>
            <a:r>
              <a:rPr lang="en-US" sz="8000" b="1" dirty="0">
                <a:solidFill>
                  <a:schemeClr val="dk2"/>
                </a:solidFill>
                <a:latin typeface="Montserrat"/>
                <a:ea typeface="Montserrat"/>
                <a:cs typeface="Montserrat"/>
                <a:sym typeface="Montserrat"/>
              </a:rPr>
              <a:t>?</a:t>
            </a:r>
          </a:p>
        </p:txBody>
      </p:sp>
      <p:sp>
        <p:nvSpPr>
          <p:cNvPr id="11" name="TextBox 10">
            <a:extLst>
              <a:ext uri="{FF2B5EF4-FFF2-40B4-BE49-F238E27FC236}">
                <a16:creationId xmlns:a16="http://schemas.microsoft.com/office/drawing/2014/main" id="{14479F7E-B7D9-1F41-9EF8-59210F0794BA}"/>
              </a:ext>
            </a:extLst>
          </p:cNvPr>
          <p:cNvSpPr txBox="1"/>
          <p:nvPr/>
        </p:nvSpPr>
        <p:spPr>
          <a:xfrm>
            <a:off x="2826517" y="4476115"/>
            <a:ext cx="14514426" cy="4524315"/>
          </a:xfrm>
          <a:prstGeom prst="rect">
            <a:avLst/>
          </a:prstGeom>
          <a:noFill/>
        </p:spPr>
        <p:txBody>
          <a:bodyPr wrap="square" rtlCol="0">
            <a:spAutoFit/>
          </a:bodyPr>
          <a:lstStyle/>
          <a:p>
            <a:r>
              <a:rPr lang="en-GB" sz="3600" dirty="0"/>
              <a:t>Pseudo-</a:t>
            </a:r>
            <a:r>
              <a:rPr lang="en-GB" sz="3600" dirty="0" err="1"/>
              <a:t>kode</a:t>
            </a:r>
            <a:r>
              <a:rPr lang="en-GB" sz="3600" dirty="0"/>
              <a:t> </a:t>
            </a:r>
            <a:r>
              <a:rPr lang="en-GB" sz="3600" dirty="0" err="1"/>
              <a:t>er</a:t>
            </a:r>
            <a:r>
              <a:rPr lang="en-GB" sz="3600" dirty="0"/>
              <a:t> </a:t>
            </a:r>
            <a:r>
              <a:rPr lang="en-GB" sz="3600" dirty="0" err="1"/>
              <a:t>en</a:t>
            </a:r>
            <a:r>
              <a:rPr lang="en-GB" sz="3600" dirty="0"/>
              <a:t> </a:t>
            </a:r>
            <a:r>
              <a:rPr lang="en-GB" sz="3600" dirty="0" err="1"/>
              <a:t>måte</a:t>
            </a:r>
            <a:r>
              <a:rPr lang="en-GB" sz="3600" dirty="0"/>
              <a:t> </a:t>
            </a:r>
            <a:r>
              <a:rPr lang="en-GB" sz="3600" dirty="0" err="1"/>
              <a:t>å</a:t>
            </a:r>
            <a:r>
              <a:rPr lang="en-GB" sz="3600" dirty="0"/>
              <a:t> </a:t>
            </a:r>
            <a:r>
              <a:rPr lang="en-GB" sz="3600" dirty="0" err="1"/>
              <a:t>skrive</a:t>
            </a:r>
            <a:r>
              <a:rPr lang="en-GB" sz="3600" dirty="0"/>
              <a:t> “</a:t>
            </a:r>
            <a:r>
              <a:rPr lang="en-GB" sz="3600" dirty="0" err="1"/>
              <a:t>kode</a:t>
            </a:r>
            <a:r>
              <a:rPr lang="en-GB" sz="3600" dirty="0"/>
              <a:t>” </a:t>
            </a:r>
            <a:r>
              <a:rPr lang="en-GB" sz="3600" dirty="0" err="1"/>
              <a:t>uten</a:t>
            </a:r>
            <a:r>
              <a:rPr lang="en-GB" sz="3600" dirty="0"/>
              <a:t> </a:t>
            </a:r>
            <a:r>
              <a:rPr lang="en-GB" sz="3600" dirty="0" err="1"/>
              <a:t>å</a:t>
            </a:r>
            <a:r>
              <a:rPr lang="en-GB" sz="3600" dirty="0"/>
              <a:t> </a:t>
            </a:r>
            <a:r>
              <a:rPr lang="en-GB" sz="3600" dirty="0" err="1"/>
              <a:t>bruke</a:t>
            </a:r>
            <a:r>
              <a:rPr lang="en-GB" sz="3600" dirty="0"/>
              <a:t> </a:t>
            </a:r>
            <a:r>
              <a:rPr lang="en-GB" sz="3600" dirty="0" err="1"/>
              <a:t>korrekt</a:t>
            </a:r>
            <a:r>
              <a:rPr lang="en-GB" sz="3600" dirty="0"/>
              <a:t> syntax, </a:t>
            </a:r>
            <a:r>
              <a:rPr lang="en-GB" sz="3600" dirty="0" err="1"/>
              <a:t>typisk</a:t>
            </a:r>
            <a:r>
              <a:rPr lang="en-GB" sz="3600" dirty="0"/>
              <a:t> </a:t>
            </a:r>
            <a:r>
              <a:rPr lang="en-GB" sz="3600" dirty="0" err="1"/>
              <a:t>ved</a:t>
            </a:r>
            <a:r>
              <a:rPr lang="en-GB" sz="3600" dirty="0"/>
              <a:t> </a:t>
            </a:r>
            <a:r>
              <a:rPr lang="en-GB" sz="3600" dirty="0" err="1"/>
              <a:t>bruk</a:t>
            </a:r>
            <a:r>
              <a:rPr lang="en-GB" sz="3600" dirty="0"/>
              <a:t> </a:t>
            </a:r>
            <a:r>
              <a:rPr lang="en-GB" sz="3600" dirty="0" err="1"/>
              <a:t>av</a:t>
            </a:r>
            <a:r>
              <a:rPr lang="en-GB" sz="3600" dirty="0"/>
              <a:t> </a:t>
            </a:r>
            <a:r>
              <a:rPr lang="en-GB" sz="3600" dirty="0" err="1"/>
              <a:t>engelske</a:t>
            </a:r>
            <a:r>
              <a:rPr lang="en-GB" sz="3600" dirty="0"/>
              <a:t> ord.  Man </a:t>
            </a:r>
            <a:r>
              <a:rPr lang="en-GB" sz="3600" dirty="0" err="1"/>
              <a:t>bruker</a:t>
            </a:r>
            <a:r>
              <a:rPr lang="en-GB" sz="3600" dirty="0"/>
              <a:t> pseudo-</a:t>
            </a:r>
            <a:r>
              <a:rPr lang="en-GB" sz="3600" dirty="0" err="1"/>
              <a:t>kode</a:t>
            </a:r>
            <a:r>
              <a:rPr lang="en-GB" sz="3600" dirty="0"/>
              <a:t> for </a:t>
            </a:r>
            <a:r>
              <a:rPr lang="en-GB" sz="3600" dirty="0" err="1"/>
              <a:t>å</a:t>
            </a:r>
            <a:r>
              <a:rPr lang="en-GB" sz="3600" dirty="0"/>
              <a:t> </a:t>
            </a:r>
            <a:r>
              <a:rPr lang="en-GB" sz="3600" dirty="0" err="1"/>
              <a:t>beskrive</a:t>
            </a:r>
            <a:r>
              <a:rPr lang="en-GB" sz="3600" dirty="0"/>
              <a:t> </a:t>
            </a:r>
            <a:r>
              <a:rPr lang="en-GB" sz="3600" dirty="0" err="1"/>
              <a:t>løsningen</a:t>
            </a:r>
            <a:r>
              <a:rPr lang="en-GB" sz="3600" dirty="0"/>
              <a:t> </a:t>
            </a:r>
            <a:r>
              <a:rPr lang="en-GB" sz="3600" dirty="0" err="1"/>
              <a:t>på</a:t>
            </a:r>
            <a:r>
              <a:rPr lang="en-GB" sz="3600" dirty="0"/>
              <a:t> et problem </a:t>
            </a:r>
            <a:r>
              <a:rPr lang="en-GB" sz="3600" dirty="0" err="1"/>
              <a:t>uten</a:t>
            </a:r>
            <a:r>
              <a:rPr lang="en-GB" sz="3600" dirty="0"/>
              <a:t> </a:t>
            </a:r>
            <a:r>
              <a:rPr lang="en-GB" sz="3600" dirty="0" err="1"/>
              <a:t>å</a:t>
            </a:r>
            <a:r>
              <a:rPr lang="en-GB" sz="3600" dirty="0"/>
              <a:t> </a:t>
            </a:r>
            <a:r>
              <a:rPr lang="en-GB" sz="3600" dirty="0" err="1"/>
              <a:t>bruke</a:t>
            </a:r>
            <a:r>
              <a:rPr lang="en-GB" sz="3600" dirty="0"/>
              <a:t> </a:t>
            </a:r>
            <a:r>
              <a:rPr lang="en-GB" sz="3600" dirty="0" err="1"/>
              <a:t>kjørbar</a:t>
            </a:r>
            <a:r>
              <a:rPr lang="en-GB" sz="3600" dirty="0"/>
              <a:t> </a:t>
            </a:r>
            <a:r>
              <a:rPr lang="en-GB" sz="3600" dirty="0" err="1"/>
              <a:t>kode</a:t>
            </a:r>
            <a:r>
              <a:rPr lang="en-GB" sz="3600" dirty="0"/>
              <a:t>.</a:t>
            </a:r>
          </a:p>
          <a:p>
            <a:endParaRPr lang="en-GB" sz="3600" dirty="0"/>
          </a:p>
          <a:p>
            <a:endParaRPr lang="en-GB" sz="3600" dirty="0"/>
          </a:p>
          <a:p>
            <a:endParaRPr lang="en-GB" sz="3600" dirty="0"/>
          </a:p>
          <a:p>
            <a:r>
              <a:rPr lang="en-GB" sz="3600" b="1" dirty="0"/>
              <a:t>NB</a:t>
            </a:r>
            <a:r>
              <a:rPr lang="en-GB" sz="3600" dirty="0"/>
              <a:t>: </a:t>
            </a:r>
            <a:r>
              <a:rPr lang="en-GB" sz="3600" dirty="0" err="1"/>
              <a:t>På</a:t>
            </a:r>
            <a:r>
              <a:rPr lang="en-GB" sz="3600" dirty="0"/>
              <a:t> </a:t>
            </a:r>
            <a:r>
              <a:rPr lang="en-GB" sz="3600" dirty="0" err="1"/>
              <a:t>en</a:t>
            </a:r>
            <a:r>
              <a:rPr lang="en-GB" sz="3600" dirty="0"/>
              <a:t> </a:t>
            </a:r>
            <a:r>
              <a:rPr lang="en-GB" sz="3600" dirty="0" err="1"/>
              <a:t>eksamen</a:t>
            </a:r>
            <a:r>
              <a:rPr lang="en-GB" sz="3600" dirty="0"/>
              <a:t> </a:t>
            </a:r>
            <a:r>
              <a:rPr lang="en-GB" sz="3600" dirty="0" err="1"/>
              <a:t>er</a:t>
            </a:r>
            <a:r>
              <a:rPr lang="en-GB" sz="3600" dirty="0"/>
              <a:t> </a:t>
            </a:r>
            <a:r>
              <a:rPr lang="en-GB" sz="3600" dirty="0" err="1"/>
              <a:t>det</a:t>
            </a:r>
            <a:r>
              <a:rPr lang="en-GB" sz="3600" dirty="0"/>
              <a:t> </a:t>
            </a:r>
            <a:r>
              <a:rPr lang="en-GB" sz="3600" dirty="0" err="1"/>
              <a:t>bedre</a:t>
            </a:r>
            <a:r>
              <a:rPr lang="en-GB" sz="3600" dirty="0"/>
              <a:t> </a:t>
            </a:r>
            <a:r>
              <a:rPr lang="en-GB" sz="3600" dirty="0" err="1"/>
              <a:t>å</a:t>
            </a:r>
            <a:r>
              <a:rPr lang="en-GB" sz="3600" dirty="0"/>
              <a:t> </a:t>
            </a:r>
            <a:r>
              <a:rPr lang="en-GB" sz="3600" dirty="0" err="1"/>
              <a:t>besvare</a:t>
            </a:r>
            <a:r>
              <a:rPr lang="en-GB" sz="3600" dirty="0"/>
              <a:t> </a:t>
            </a:r>
            <a:r>
              <a:rPr lang="en-GB" sz="3600" dirty="0" err="1"/>
              <a:t>spørsmål</a:t>
            </a:r>
            <a:r>
              <a:rPr lang="en-GB" sz="3600" dirty="0"/>
              <a:t> med pseudo-</a:t>
            </a:r>
            <a:r>
              <a:rPr lang="en-GB" sz="3600" dirty="0" err="1"/>
              <a:t>kode</a:t>
            </a:r>
            <a:r>
              <a:rPr lang="en-GB" sz="3600" dirty="0"/>
              <a:t> </a:t>
            </a:r>
            <a:r>
              <a:rPr lang="en-GB" sz="3600" dirty="0" err="1"/>
              <a:t>enn</a:t>
            </a:r>
            <a:r>
              <a:rPr lang="en-GB" sz="3600" dirty="0"/>
              <a:t> </a:t>
            </a:r>
            <a:r>
              <a:rPr lang="en-GB" sz="3600" dirty="0" err="1"/>
              <a:t>å</a:t>
            </a:r>
            <a:r>
              <a:rPr lang="en-GB" sz="3600" dirty="0"/>
              <a:t> </a:t>
            </a:r>
            <a:r>
              <a:rPr lang="en-GB" sz="3600" dirty="0" err="1"/>
              <a:t>ikke</a:t>
            </a:r>
            <a:r>
              <a:rPr lang="en-GB" sz="3600" dirty="0"/>
              <a:t> </a:t>
            </a:r>
            <a:r>
              <a:rPr lang="en-GB" sz="3600" dirty="0" err="1"/>
              <a:t>besvare</a:t>
            </a:r>
            <a:r>
              <a:rPr lang="en-GB" sz="3600" dirty="0"/>
              <a:t> </a:t>
            </a:r>
            <a:r>
              <a:rPr lang="en-GB" sz="3600" dirty="0" err="1"/>
              <a:t>i</a:t>
            </a:r>
            <a:r>
              <a:rPr lang="en-GB" sz="3600" dirty="0"/>
              <a:t> </a:t>
            </a:r>
            <a:r>
              <a:rPr lang="en-GB" sz="3600" dirty="0" err="1"/>
              <a:t>det</a:t>
            </a:r>
            <a:r>
              <a:rPr lang="en-GB" sz="3600" dirty="0"/>
              <a:t> hele tatt!</a:t>
            </a:r>
            <a:endParaRPr lang="en-GB"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698208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1" name="Shape 182">
            <a:extLst>
              <a:ext uri="{FF2B5EF4-FFF2-40B4-BE49-F238E27FC236}">
                <a16:creationId xmlns:a16="http://schemas.microsoft.com/office/drawing/2014/main" id="{C8D56A2D-FF6C-E447-91E0-535498A587DC}"/>
              </a:ext>
            </a:extLst>
          </p:cNvPr>
          <p:cNvSpPr txBox="1"/>
          <p:nvPr/>
        </p:nvSpPr>
        <p:spPr>
          <a:xfrm>
            <a:off x="3170324" y="2270201"/>
            <a:ext cx="20369783" cy="177120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dirty="0" err="1">
                <a:solidFill>
                  <a:schemeClr val="dk2"/>
                </a:solidFill>
                <a:latin typeface="Montserrat"/>
                <a:ea typeface="Montserrat"/>
                <a:cs typeface="Montserrat"/>
                <a:sym typeface="Montserrat"/>
              </a:rPr>
              <a:t>Hvordan</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ser</a:t>
            </a:r>
            <a:r>
              <a:rPr lang="en-US" sz="7200" b="1" dirty="0">
                <a:solidFill>
                  <a:schemeClr val="dk2"/>
                </a:solidFill>
                <a:latin typeface="Montserrat"/>
                <a:ea typeface="Montserrat"/>
                <a:cs typeface="Montserrat"/>
                <a:sym typeface="Montserrat"/>
              </a:rPr>
              <a:t> et program </a:t>
            </a:r>
            <a:r>
              <a:rPr lang="en-US" sz="7200" b="1" dirty="0" err="1">
                <a:solidFill>
                  <a:schemeClr val="dk2"/>
                </a:solidFill>
                <a:latin typeface="Montserrat"/>
                <a:ea typeface="Montserrat"/>
                <a:cs typeface="Montserrat"/>
                <a:sym typeface="Montserrat"/>
              </a:rPr>
              <a:t>ut</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i</a:t>
            </a:r>
            <a:r>
              <a:rPr lang="en-US" sz="7200" b="1" dirty="0">
                <a:solidFill>
                  <a:schemeClr val="dk2"/>
                </a:solidFill>
                <a:latin typeface="Montserrat"/>
                <a:ea typeface="Montserrat"/>
                <a:cs typeface="Montserrat"/>
                <a:sym typeface="Montserrat"/>
              </a:rPr>
              <a:t> JavaScript?</a:t>
            </a:r>
          </a:p>
          <a:p>
            <a:pPr marL="0" marR="0" lvl="0" indent="0" algn="l" rtl="0">
              <a:spcBef>
                <a:spcPts val="0"/>
              </a:spcBef>
              <a:buSzPct val="25000"/>
              <a:buNone/>
            </a:pPr>
            <a:r>
              <a:rPr lang="en-US" sz="3600" dirty="0">
                <a:solidFill>
                  <a:schemeClr val="dk2"/>
                </a:solidFill>
                <a:latin typeface="Montserrat"/>
                <a:ea typeface="Montserrat"/>
                <a:cs typeface="Montserrat"/>
                <a:sym typeface="Montserrat"/>
              </a:rPr>
              <a:t>Case: “</a:t>
            </a:r>
            <a:r>
              <a:rPr lang="en-US" sz="3600" dirty="0" err="1">
                <a:solidFill>
                  <a:schemeClr val="dk2"/>
                </a:solidFill>
                <a:latin typeface="Montserrat"/>
                <a:ea typeface="Montserrat"/>
                <a:cs typeface="Montserrat"/>
                <a:sym typeface="Montserrat"/>
              </a:rPr>
              <a:t>Har</a:t>
            </a:r>
            <a:r>
              <a:rPr lang="en-US" sz="3600" dirty="0">
                <a:solidFill>
                  <a:schemeClr val="dk2"/>
                </a:solidFill>
                <a:latin typeface="Montserrat"/>
                <a:ea typeface="Montserrat"/>
                <a:cs typeface="Montserrat"/>
                <a:sym typeface="Montserrat"/>
              </a:rPr>
              <a:t> </a:t>
            </a:r>
            <a:r>
              <a:rPr lang="en-US" sz="3600" dirty="0" err="1">
                <a:solidFill>
                  <a:schemeClr val="dk2"/>
                </a:solidFill>
                <a:latin typeface="Montserrat"/>
                <a:ea typeface="Montserrat"/>
                <a:cs typeface="Montserrat"/>
                <a:sym typeface="Montserrat"/>
              </a:rPr>
              <a:t>jeg</a:t>
            </a:r>
            <a:r>
              <a:rPr lang="en-US" sz="3600" dirty="0">
                <a:solidFill>
                  <a:schemeClr val="dk2"/>
                </a:solidFill>
                <a:latin typeface="Montserrat"/>
                <a:ea typeface="Montserrat"/>
                <a:cs typeface="Montserrat"/>
                <a:sym typeface="Montserrat"/>
              </a:rPr>
              <a:t> </a:t>
            </a:r>
            <a:r>
              <a:rPr lang="en-US" sz="3600" dirty="0" err="1">
                <a:solidFill>
                  <a:schemeClr val="dk2"/>
                </a:solidFill>
                <a:latin typeface="Montserrat"/>
                <a:ea typeface="Montserrat"/>
                <a:cs typeface="Montserrat"/>
                <a:sym typeface="Montserrat"/>
              </a:rPr>
              <a:t>nok</a:t>
            </a:r>
            <a:r>
              <a:rPr lang="en-US" sz="3600" dirty="0">
                <a:solidFill>
                  <a:schemeClr val="dk2"/>
                </a:solidFill>
                <a:latin typeface="Montserrat"/>
                <a:ea typeface="Montserrat"/>
                <a:cs typeface="Montserrat"/>
                <a:sym typeface="Montserrat"/>
              </a:rPr>
              <a:t> </a:t>
            </a:r>
            <a:r>
              <a:rPr lang="en-US" sz="3600" dirty="0" err="1">
                <a:solidFill>
                  <a:schemeClr val="dk2"/>
                </a:solidFill>
                <a:latin typeface="Montserrat"/>
                <a:ea typeface="Montserrat"/>
                <a:cs typeface="Montserrat"/>
                <a:sym typeface="Montserrat"/>
              </a:rPr>
              <a:t>penger</a:t>
            </a:r>
            <a:r>
              <a:rPr lang="en-US" sz="3600" dirty="0">
                <a:solidFill>
                  <a:schemeClr val="dk2"/>
                </a:solidFill>
                <a:latin typeface="Montserrat"/>
                <a:ea typeface="Montserrat"/>
                <a:cs typeface="Montserrat"/>
                <a:sym typeface="Montserrat"/>
              </a:rPr>
              <a:t> </a:t>
            </a:r>
            <a:r>
              <a:rPr lang="en-US" sz="3600" dirty="0" err="1">
                <a:solidFill>
                  <a:schemeClr val="dk2"/>
                </a:solidFill>
                <a:latin typeface="Montserrat"/>
                <a:ea typeface="Montserrat"/>
                <a:cs typeface="Montserrat"/>
                <a:sym typeface="Montserrat"/>
              </a:rPr>
              <a:t>til</a:t>
            </a:r>
            <a:r>
              <a:rPr lang="en-US" sz="3600" dirty="0">
                <a:solidFill>
                  <a:schemeClr val="dk2"/>
                </a:solidFill>
                <a:latin typeface="Montserrat"/>
                <a:ea typeface="Montserrat"/>
                <a:cs typeface="Montserrat"/>
                <a:sym typeface="Montserrat"/>
              </a:rPr>
              <a:t> </a:t>
            </a:r>
            <a:r>
              <a:rPr lang="en-US" sz="3600" dirty="0" err="1">
                <a:solidFill>
                  <a:schemeClr val="dk2"/>
                </a:solidFill>
                <a:latin typeface="Montserrat"/>
                <a:ea typeface="Montserrat"/>
                <a:cs typeface="Montserrat"/>
                <a:sym typeface="Montserrat"/>
              </a:rPr>
              <a:t>å</a:t>
            </a:r>
            <a:r>
              <a:rPr lang="en-US" sz="3600" dirty="0">
                <a:solidFill>
                  <a:schemeClr val="dk2"/>
                </a:solidFill>
                <a:latin typeface="Montserrat"/>
                <a:ea typeface="Montserrat"/>
                <a:cs typeface="Montserrat"/>
                <a:sym typeface="Montserrat"/>
              </a:rPr>
              <a:t> </a:t>
            </a:r>
            <a:r>
              <a:rPr lang="en-US" sz="3600" dirty="0" err="1">
                <a:solidFill>
                  <a:schemeClr val="dk2"/>
                </a:solidFill>
                <a:latin typeface="Montserrat"/>
                <a:ea typeface="Montserrat"/>
                <a:cs typeface="Montserrat"/>
                <a:sym typeface="Montserrat"/>
              </a:rPr>
              <a:t>dra</a:t>
            </a:r>
            <a:r>
              <a:rPr lang="en-US" sz="3600" dirty="0">
                <a:solidFill>
                  <a:schemeClr val="dk2"/>
                </a:solidFill>
                <a:latin typeface="Montserrat"/>
                <a:ea typeface="Montserrat"/>
                <a:cs typeface="Montserrat"/>
                <a:sym typeface="Montserrat"/>
              </a:rPr>
              <a:t> </a:t>
            </a:r>
            <a:r>
              <a:rPr lang="en-US" sz="3600" dirty="0" err="1">
                <a:solidFill>
                  <a:schemeClr val="dk2"/>
                </a:solidFill>
                <a:latin typeface="Montserrat"/>
                <a:ea typeface="Montserrat"/>
                <a:cs typeface="Montserrat"/>
                <a:sym typeface="Montserrat"/>
              </a:rPr>
              <a:t>på</a:t>
            </a:r>
            <a:r>
              <a:rPr lang="en-US" sz="3600" dirty="0">
                <a:solidFill>
                  <a:schemeClr val="dk2"/>
                </a:solidFill>
                <a:latin typeface="Montserrat"/>
                <a:ea typeface="Montserrat"/>
                <a:cs typeface="Montserrat"/>
                <a:sym typeface="Montserrat"/>
              </a:rPr>
              <a:t> </a:t>
            </a:r>
            <a:r>
              <a:rPr lang="en-US" sz="3600" dirty="0" err="1">
                <a:solidFill>
                  <a:schemeClr val="dk2"/>
                </a:solidFill>
                <a:latin typeface="Montserrat"/>
                <a:ea typeface="Montserrat"/>
                <a:cs typeface="Montserrat"/>
                <a:sym typeface="Montserrat"/>
              </a:rPr>
              <a:t>ferie</a:t>
            </a:r>
            <a:r>
              <a:rPr lang="en-US" sz="3600" dirty="0">
                <a:solidFill>
                  <a:schemeClr val="dk2"/>
                </a:solidFill>
                <a:latin typeface="Montserrat"/>
                <a:ea typeface="Montserrat"/>
                <a:cs typeface="Montserrat"/>
                <a:sym typeface="Montserrat"/>
              </a:rPr>
              <a:t>?”</a:t>
            </a:r>
          </a:p>
        </p:txBody>
      </p:sp>
      <p:sp>
        <p:nvSpPr>
          <p:cNvPr id="4" name="Rectangle 3">
            <a:extLst>
              <a:ext uri="{FF2B5EF4-FFF2-40B4-BE49-F238E27FC236}">
                <a16:creationId xmlns:a16="http://schemas.microsoft.com/office/drawing/2014/main" id="{594212A0-847E-AC42-8F89-8E119D00C38C}"/>
              </a:ext>
            </a:extLst>
          </p:cNvPr>
          <p:cNvSpPr/>
          <p:nvPr/>
        </p:nvSpPr>
        <p:spPr>
          <a:xfrm>
            <a:off x="3170325" y="4305565"/>
            <a:ext cx="20369783" cy="8710077"/>
          </a:xfrm>
          <a:prstGeom prst="rect">
            <a:avLst/>
          </a:prstGeom>
        </p:spPr>
        <p:txBody>
          <a:bodyPr wrap="square">
            <a:spAutoFit/>
          </a:bodyPr>
          <a:lstStyle/>
          <a:p>
            <a:r>
              <a:rPr lang="nb-NO" sz="4000" dirty="0">
                <a:solidFill>
                  <a:srgbClr val="008000"/>
                </a:solidFill>
                <a:latin typeface="Menlo" panose="020B0609030804020204" pitchFamily="49" charset="0"/>
              </a:rPr>
              <a:t>// Variabelen inneholder prisen på ferieturen du ønsker deg.</a:t>
            </a:r>
            <a:endParaRPr lang="nb-NO" sz="4000" dirty="0">
              <a:solidFill>
                <a:srgbClr val="0000FF"/>
              </a:solidFill>
              <a:latin typeface="Menlo" panose="020B0609030804020204" pitchFamily="49" charset="0"/>
            </a:endParaRPr>
          </a:p>
          <a:p>
            <a:r>
              <a:rPr lang="nb-NO" sz="4000" dirty="0">
                <a:solidFill>
                  <a:srgbClr val="0000FF"/>
                </a:solidFill>
                <a:latin typeface="Menlo" panose="020B0609030804020204" pitchFamily="49" charset="0"/>
              </a:rPr>
              <a:t>var</a:t>
            </a:r>
            <a:r>
              <a:rPr lang="nb-NO" sz="4000" dirty="0">
                <a:latin typeface="Menlo" panose="020B0609030804020204" pitchFamily="49" charset="0"/>
              </a:rPr>
              <a:t> </a:t>
            </a:r>
            <a:r>
              <a:rPr lang="nb-NO" sz="4000" dirty="0" err="1">
                <a:latin typeface="Menlo" panose="020B0609030804020204" pitchFamily="49" charset="0"/>
              </a:rPr>
              <a:t>costOfVacation</a:t>
            </a:r>
            <a:r>
              <a:rPr lang="nb-NO" sz="4000" dirty="0">
                <a:latin typeface="Menlo" panose="020B0609030804020204" pitchFamily="49" charset="0"/>
              </a:rPr>
              <a:t> = </a:t>
            </a:r>
            <a:r>
              <a:rPr lang="nb-NO" sz="4000" dirty="0">
                <a:solidFill>
                  <a:srgbClr val="09885A"/>
                </a:solidFill>
                <a:latin typeface="Menlo" panose="020B0609030804020204" pitchFamily="49" charset="0"/>
              </a:rPr>
              <a:t>12000</a:t>
            </a:r>
            <a:r>
              <a:rPr lang="nb-NO" sz="4000" dirty="0">
                <a:latin typeface="Menlo" panose="020B0609030804020204" pitchFamily="49" charset="0"/>
              </a:rPr>
              <a:t>;</a:t>
            </a:r>
          </a:p>
          <a:p>
            <a:endParaRPr lang="nb-NO" sz="4000" dirty="0">
              <a:latin typeface="Menlo" panose="020B0609030804020204" pitchFamily="49" charset="0"/>
            </a:endParaRPr>
          </a:p>
          <a:p>
            <a:r>
              <a:rPr lang="nb-NO" sz="4000" dirty="0">
                <a:solidFill>
                  <a:srgbClr val="008000"/>
                </a:solidFill>
                <a:latin typeface="Menlo" panose="020B0609030804020204" pitchFamily="49" charset="0"/>
              </a:rPr>
              <a:t>// Variabelen inneholder hvor mye penger du har spart opp.</a:t>
            </a:r>
            <a:endParaRPr lang="nb-NO" sz="4000" dirty="0">
              <a:solidFill>
                <a:srgbClr val="0000FF"/>
              </a:solidFill>
              <a:latin typeface="Menlo" panose="020B0609030804020204" pitchFamily="49" charset="0"/>
            </a:endParaRPr>
          </a:p>
          <a:p>
            <a:r>
              <a:rPr lang="nb-NO" sz="4000" dirty="0">
                <a:solidFill>
                  <a:srgbClr val="0000FF"/>
                </a:solidFill>
                <a:latin typeface="Menlo" panose="020B0609030804020204" pitchFamily="49" charset="0"/>
              </a:rPr>
              <a:t>var</a:t>
            </a:r>
            <a:r>
              <a:rPr lang="nb-NO" sz="4000" dirty="0">
                <a:latin typeface="Menlo" panose="020B0609030804020204" pitchFamily="49" charset="0"/>
              </a:rPr>
              <a:t> </a:t>
            </a:r>
            <a:r>
              <a:rPr lang="nb-NO" sz="4000" dirty="0" err="1">
                <a:latin typeface="Menlo" panose="020B0609030804020204" pitchFamily="49" charset="0"/>
              </a:rPr>
              <a:t>vacationSavings</a:t>
            </a:r>
            <a:r>
              <a:rPr lang="nb-NO" sz="4000" dirty="0">
                <a:latin typeface="Menlo" panose="020B0609030804020204" pitchFamily="49" charset="0"/>
              </a:rPr>
              <a:t> = </a:t>
            </a:r>
            <a:r>
              <a:rPr lang="nb-NO" sz="4000" dirty="0">
                <a:solidFill>
                  <a:srgbClr val="09885A"/>
                </a:solidFill>
                <a:latin typeface="Menlo" panose="020B0609030804020204" pitchFamily="49" charset="0"/>
              </a:rPr>
              <a:t>5600</a:t>
            </a:r>
            <a:r>
              <a:rPr lang="nb-NO" sz="4000" dirty="0">
                <a:latin typeface="Menlo" panose="020B0609030804020204" pitchFamily="49" charset="0"/>
              </a:rPr>
              <a:t>;</a:t>
            </a:r>
          </a:p>
          <a:p>
            <a:endParaRPr lang="nb-NO" sz="4000" dirty="0">
              <a:latin typeface="Menlo" panose="020B0609030804020204" pitchFamily="49" charset="0"/>
            </a:endParaRPr>
          </a:p>
          <a:p>
            <a:r>
              <a:rPr lang="nb-NO" sz="4000" dirty="0">
                <a:solidFill>
                  <a:srgbClr val="008000"/>
                </a:solidFill>
                <a:latin typeface="Menlo" panose="020B0609030804020204" pitchFamily="49" charset="0"/>
              </a:rPr>
              <a:t>// </a:t>
            </a:r>
            <a:r>
              <a:rPr lang="nb-NO" sz="4000" i="1" dirty="0">
                <a:solidFill>
                  <a:srgbClr val="008000"/>
                </a:solidFill>
                <a:latin typeface="Menlo" panose="020B0609030804020204" pitchFamily="49" charset="0"/>
              </a:rPr>
              <a:t>Betingelsen</a:t>
            </a:r>
            <a:r>
              <a:rPr lang="nb-NO" sz="4000" dirty="0">
                <a:solidFill>
                  <a:srgbClr val="008000"/>
                </a:solidFill>
                <a:latin typeface="Menlo" panose="020B0609030804020204" pitchFamily="49" charset="0"/>
              </a:rPr>
              <a:t> under sjekker </a:t>
            </a:r>
            <a:r>
              <a:rPr lang="nb-NO" sz="4000" i="1" dirty="0">
                <a:solidFill>
                  <a:srgbClr val="008000"/>
                </a:solidFill>
                <a:latin typeface="Menlo" panose="020B0609030804020204" pitchFamily="49" charset="0"/>
              </a:rPr>
              <a:t>innholdet</a:t>
            </a:r>
            <a:r>
              <a:rPr lang="nb-NO" sz="4000" dirty="0">
                <a:solidFill>
                  <a:srgbClr val="008000"/>
                </a:solidFill>
                <a:latin typeface="Menlo" panose="020B0609030804020204" pitchFamily="49" charset="0"/>
              </a:rPr>
              <a:t> (tallene) i variablene.</a:t>
            </a:r>
            <a:br>
              <a:rPr lang="nb-NO" sz="4000" dirty="0">
                <a:latin typeface="Menlo" panose="020B0609030804020204" pitchFamily="49" charset="0"/>
              </a:rPr>
            </a:br>
            <a:r>
              <a:rPr lang="nb-NO" sz="4000" dirty="0" err="1">
                <a:solidFill>
                  <a:srgbClr val="0000FF"/>
                </a:solidFill>
                <a:latin typeface="Menlo" panose="020B0609030804020204" pitchFamily="49" charset="0"/>
              </a:rPr>
              <a:t>if</a:t>
            </a:r>
            <a:r>
              <a:rPr lang="nb-NO" sz="4000" dirty="0">
                <a:latin typeface="Menlo" panose="020B0609030804020204" pitchFamily="49" charset="0"/>
              </a:rPr>
              <a:t> (</a:t>
            </a:r>
            <a:r>
              <a:rPr lang="nb-NO" sz="4000" dirty="0" err="1">
                <a:latin typeface="Menlo" panose="020B0609030804020204" pitchFamily="49" charset="0"/>
              </a:rPr>
              <a:t>vacationSavings</a:t>
            </a:r>
            <a:r>
              <a:rPr lang="nb-NO" sz="4000" dirty="0">
                <a:latin typeface="Menlo" panose="020B0609030804020204" pitchFamily="49" charset="0"/>
              </a:rPr>
              <a:t> &lt; </a:t>
            </a:r>
            <a:r>
              <a:rPr lang="nb-NO" sz="4000" dirty="0" err="1">
                <a:latin typeface="Menlo" panose="020B0609030804020204" pitchFamily="49" charset="0"/>
              </a:rPr>
              <a:t>costOfVacation</a:t>
            </a:r>
            <a:r>
              <a:rPr lang="nb-NO" sz="4000" dirty="0">
                <a:latin typeface="Menlo" panose="020B0609030804020204" pitchFamily="49" charset="0"/>
              </a:rPr>
              <a:t>) {</a:t>
            </a:r>
          </a:p>
          <a:p>
            <a:r>
              <a:rPr lang="nb-NO" sz="4000" dirty="0">
                <a:latin typeface="Menlo" panose="020B0609030804020204" pitchFamily="49" charset="0"/>
              </a:rPr>
              <a:t>    </a:t>
            </a:r>
            <a:r>
              <a:rPr lang="nb-NO" sz="4000" dirty="0" err="1">
                <a:latin typeface="Menlo" panose="020B0609030804020204" pitchFamily="49" charset="0"/>
              </a:rPr>
              <a:t>console.log</a:t>
            </a:r>
            <a:r>
              <a:rPr lang="nb-NO" sz="4000" dirty="0">
                <a:latin typeface="Menlo" panose="020B0609030804020204" pitchFamily="49" charset="0"/>
              </a:rPr>
              <a:t>(</a:t>
            </a:r>
            <a:r>
              <a:rPr lang="nb-NO" sz="4000" dirty="0">
                <a:solidFill>
                  <a:srgbClr val="A31515"/>
                </a:solidFill>
                <a:latin typeface="Menlo" panose="020B0609030804020204" pitchFamily="49" charset="0"/>
              </a:rPr>
              <a:t>"Du har ikke nok penger oppspart!"</a:t>
            </a:r>
            <a:r>
              <a:rPr lang="nb-NO" sz="4000" dirty="0">
                <a:latin typeface="Menlo" panose="020B0609030804020204" pitchFamily="49" charset="0"/>
              </a:rPr>
              <a:t>);</a:t>
            </a:r>
          </a:p>
          <a:p>
            <a:r>
              <a:rPr lang="nb-NO" sz="4000" dirty="0">
                <a:latin typeface="Menlo" panose="020B0609030804020204" pitchFamily="49" charset="0"/>
              </a:rPr>
              <a:t>} </a:t>
            </a:r>
            <a:r>
              <a:rPr lang="nb-NO" sz="4000" dirty="0" err="1">
                <a:solidFill>
                  <a:srgbClr val="0000FF"/>
                </a:solidFill>
                <a:latin typeface="Menlo" panose="020B0609030804020204" pitchFamily="49" charset="0"/>
              </a:rPr>
              <a:t>else</a:t>
            </a:r>
            <a:r>
              <a:rPr lang="nb-NO" sz="4000" dirty="0">
                <a:latin typeface="Menlo" panose="020B0609030804020204" pitchFamily="49" charset="0"/>
              </a:rPr>
              <a:t> {</a:t>
            </a:r>
          </a:p>
          <a:p>
            <a:r>
              <a:rPr lang="nb-NO" sz="4000" dirty="0">
                <a:latin typeface="Menlo" panose="020B0609030804020204" pitchFamily="49" charset="0"/>
              </a:rPr>
              <a:t>    </a:t>
            </a:r>
            <a:r>
              <a:rPr lang="nb-NO" sz="4000" dirty="0" err="1">
                <a:latin typeface="Menlo" panose="020B0609030804020204" pitchFamily="49" charset="0"/>
              </a:rPr>
              <a:t>console.log</a:t>
            </a:r>
            <a:r>
              <a:rPr lang="nb-NO" sz="4000" dirty="0">
                <a:latin typeface="Menlo" panose="020B0609030804020204" pitchFamily="49" charset="0"/>
              </a:rPr>
              <a:t>(</a:t>
            </a:r>
            <a:r>
              <a:rPr lang="nb-NO" sz="4000" dirty="0">
                <a:solidFill>
                  <a:srgbClr val="A31515"/>
                </a:solidFill>
                <a:latin typeface="Menlo" panose="020B0609030804020204" pitchFamily="49" charset="0"/>
              </a:rPr>
              <a:t>"Du kan dra på ferie!"</a:t>
            </a:r>
            <a:r>
              <a:rPr lang="nb-NO" sz="4000" dirty="0">
                <a:latin typeface="Menlo" panose="020B0609030804020204" pitchFamily="49" charset="0"/>
              </a:rPr>
              <a:t>);</a:t>
            </a:r>
          </a:p>
          <a:p>
            <a:r>
              <a:rPr lang="nb-NO" sz="4000" dirty="0">
                <a:latin typeface="Menlo" panose="020B0609030804020204" pitchFamily="49" charset="0"/>
              </a:rPr>
              <a:t>}</a:t>
            </a:r>
          </a:p>
          <a:p>
            <a:br>
              <a:rPr lang="nb-NO" sz="4000" dirty="0">
                <a:latin typeface="Menlo" panose="020B0609030804020204" pitchFamily="49" charset="0"/>
              </a:rPr>
            </a:br>
            <a:endParaRPr lang="nb-NO" sz="4000" dirty="0">
              <a:latin typeface="Menlo" panose="020B0609030804020204" pitchFamily="49" charset="0"/>
            </a:endParaRPr>
          </a:p>
        </p:txBody>
      </p:sp>
    </p:spTree>
    <p:extLst>
      <p:ext uri="{BB962C8B-B14F-4D97-AF65-F5344CB8AC3E}">
        <p14:creationId xmlns:p14="http://schemas.microsoft.com/office/powerpoint/2010/main" val="2030702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1" name="Shape 182">
            <a:extLst>
              <a:ext uri="{FF2B5EF4-FFF2-40B4-BE49-F238E27FC236}">
                <a16:creationId xmlns:a16="http://schemas.microsoft.com/office/drawing/2014/main" id="{C8D56A2D-FF6C-E447-91E0-535498A587DC}"/>
              </a:ext>
            </a:extLst>
          </p:cNvPr>
          <p:cNvSpPr txBox="1"/>
          <p:nvPr/>
        </p:nvSpPr>
        <p:spPr>
          <a:xfrm>
            <a:off x="3170324" y="2270201"/>
            <a:ext cx="18237393" cy="177120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dirty="0" err="1">
                <a:solidFill>
                  <a:schemeClr val="dk2"/>
                </a:solidFill>
                <a:latin typeface="Montserrat"/>
                <a:ea typeface="Montserrat"/>
                <a:cs typeface="Montserrat"/>
                <a:sym typeface="Montserrat"/>
              </a:rPr>
              <a:t>Hvordan</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skrive</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dette</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i</a:t>
            </a:r>
            <a:r>
              <a:rPr lang="en-US" sz="7200" b="1" dirty="0">
                <a:solidFill>
                  <a:schemeClr val="dk2"/>
                </a:solidFill>
                <a:latin typeface="Montserrat"/>
                <a:ea typeface="Montserrat"/>
                <a:cs typeface="Montserrat"/>
                <a:sym typeface="Montserrat"/>
              </a:rPr>
              <a:t> pseudo-</a:t>
            </a:r>
            <a:r>
              <a:rPr lang="en-US" sz="7200" b="1" dirty="0" err="1">
                <a:solidFill>
                  <a:schemeClr val="dk2"/>
                </a:solidFill>
                <a:latin typeface="Montserrat"/>
                <a:ea typeface="Montserrat"/>
                <a:cs typeface="Montserrat"/>
                <a:sym typeface="Montserrat"/>
              </a:rPr>
              <a:t>kode</a:t>
            </a:r>
            <a:r>
              <a:rPr lang="en-US" sz="7200" b="1" dirty="0">
                <a:solidFill>
                  <a:schemeClr val="dk2"/>
                </a:solidFill>
                <a:latin typeface="Montserrat"/>
                <a:ea typeface="Montserrat"/>
                <a:cs typeface="Montserrat"/>
                <a:sym typeface="Montserrat"/>
              </a:rPr>
              <a:t>?</a:t>
            </a:r>
          </a:p>
        </p:txBody>
      </p:sp>
      <p:sp>
        <p:nvSpPr>
          <p:cNvPr id="4" name="Rectangle 3">
            <a:extLst>
              <a:ext uri="{FF2B5EF4-FFF2-40B4-BE49-F238E27FC236}">
                <a16:creationId xmlns:a16="http://schemas.microsoft.com/office/drawing/2014/main" id="{594212A0-847E-AC42-8F89-8E119D00C38C}"/>
              </a:ext>
            </a:extLst>
          </p:cNvPr>
          <p:cNvSpPr/>
          <p:nvPr/>
        </p:nvSpPr>
        <p:spPr>
          <a:xfrm>
            <a:off x="3170325" y="4305565"/>
            <a:ext cx="20369783" cy="5632311"/>
          </a:xfrm>
          <a:prstGeom prst="rect">
            <a:avLst/>
          </a:prstGeom>
        </p:spPr>
        <p:txBody>
          <a:bodyPr wrap="square">
            <a:spAutoFit/>
          </a:bodyPr>
          <a:lstStyle/>
          <a:p>
            <a:r>
              <a:rPr lang="nb-NO" sz="4000" dirty="0" err="1">
                <a:latin typeface="Menlo" panose="020B0609030804020204" pitchFamily="49" charset="0"/>
              </a:rPr>
              <a:t>costOfVacation</a:t>
            </a:r>
            <a:r>
              <a:rPr lang="nb-NO" sz="4000" dirty="0">
                <a:latin typeface="Menlo" panose="020B0609030804020204" pitchFamily="49" charset="0"/>
              </a:rPr>
              <a:t> = </a:t>
            </a:r>
            <a:r>
              <a:rPr lang="nb-NO" sz="4000" dirty="0">
                <a:solidFill>
                  <a:srgbClr val="09885A"/>
                </a:solidFill>
                <a:latin typeface="Menlo" panose="020B0609030804020204" pitchFamily="49" charset="0"/>
              </a:rPr>
              <a:t>12000</a:t>
            </a:r>
            <a:endParaRPr lang="nb-NO" sz="4000" dirty="0">
              <a:latin typeface="Menlo" panose="020B0609030804020204" pitchFamily="49" charset="0"/>
            </a:endParaRPr>
          </a:p>
          <a:p>
            <a:endParaRPr lang="nb-NO" sz="4000" dirty="0">
              <a:latin typeface="Menlo" panose="020B0609030804020204" pitchFamily="49" charset="0"/>
            </a:endParaRPr>
          </a:p>
          <a:p>
            <a:r>
              <a:rPr lang="nb-NO" sz="4000" dirty="0" err="1">
                <a:latin typeface="Menlo" panose="020B0609030804020204" pitchFamily="49" charset="0"/>
              </a:rPr>
              <a:t>vacationSavings</a:t>
            </a:r>
            <a:r>
              <a:rPr lang="nb-NO" sz="4000" dirty="0">
                <a:latin typeface="Menlo" panose="020B0609030804020204" pitchFamily="49" charset="0"/>
              </a:rPr>
              <a:t> = </a:t>
            </a:r>
            <a:r>
              <a:rPr lang="nb-NO" sz="4000" dirty="0">
                <a:solidFill>
                  <a:srgbClr val="09885A"/>
                </a:solidFill>
                <a:latin typeface="Menlo" panose="020B0609030804020204" pitchFamily="49" charset="0"/>
              </a:rPr>
              <a:t>5600</a:t>
            </a:r>
            <a:endParaRPr lang="nb-NO" sz="4000" dirty="0">
              <a:latin typeface="Menlo" panose="020B0609030804020204" pitchFamily="49" charset="0"/>
            </a:endParaRPr>
          </a:p>
          <a:p>
            <a:endParaRPr lang="nb-NO" sz="4000" dirty="0">
              <a:latin typeface="Menlo" panose="020B0609030804020204" pitchFamily="49" charset="0"/>
            </a:endParaRPr>
          </a:p>
          <a:p>
            <a:r>
              <a:rPr lang="nb-NO" sz="4000" dirty="0" err="1">
                <a:solidFill>
                  <a:srgbClr val="0000FF"/>
                </a:solidFill>
                <a:latin typeface="Menlo" panose="020B0609030804020204" pitchFamily="49" charset="0"/>
              </a:rPr>
              <a:t>if</a:t>
            </a:r>
            <a:r>
              <a:rPr lang="nb-NO" sz="4000" dirty="0">
                <a:latin typeface="Menlo" panose="020B0609030804020204" pitchFamily="49" charset="0"/>
              </a:rPr>
              <a:t> </a:t>
            </a:r>
            <a:r>
              <a:rPr lang="nb-NO" sz="4000" dirty="0" err="1">
                <a:latin typeface="Menlo" panose="020B0609030804020204" pitchFamily="49" charset="0"/>
              </a:rPr>
              <a:t>vacationSavings</a:t>
            </a:r>
            <a:r>
              <a:rPr lang="nb-NO" sz="4000" dirty="0">
                <a:latin typeface="Menlo" panose="020B0609030804020204" pitchFamily="49" charset="0"/>
              </a:rPr>
              <a:t> is less </a:t>
            </a:r>
            <a:r>
              <a:rPr lang="nb-NO" sz="4000" dirty="0" err="1">
                <a:latin typeface="Menlo" panose="020B0609030804020204" pitchFamily="49" charset="0"/>
              </a:rPr>
              <a:t>than</a:t>
            </a:r>
            <a:r>
              <a:rPr lang="nb-NO" sz="4000" dirty="0">
                <a:latin typeface="Menlo" panose="020B0609030804020204" pitchFamily="49" charset="0"/>
              </a:rPr>
              <a:t> </a:t>
            </a:r>
            <a:r>
              <a:rPr lang="nb-NO" sz="4000" dirty="0" err="1">
                <a:latin typeface="Menlo" panose="020B0609030804020204" pitchFamily="49" charset="0"/>
              </a:rPr>
              <a:t>costOfVacation</a:t>
            </a:r>
            <a:endParaRPr lang="nb-NO" sz="4000" dirty="0">
              <a:latin typeface="Menlo" panose="020B0609030804020204" pitchFamily="49" charset="0"/>
            </a:endParaRPr>
          </a:p>
          <a:p>
            <a:r>
              <a:rPr lang="nb-NO" sz="4000" dirty="0">
                <a:latin typeface="Menlo" panose="020B0609030804020204" pitchFamily="49" charset="0"/>
              </a:rPr>
              <a:t>     log </a:t>
            </a:r>
            <a:r>
              <a:rPr lang="nb-NO" sz="4000" dirty="0">
                <a:solidFill>
                  <a:srgbClr val="A31515"/>
                </a:solidFill>
                <a:latin typeface="Menlo" panose="020B0609030804020204" pitchFamily="49" charset="0"/>
              </a:rPr>
              <a:t>"Du har ikke nok penger oppspart!"</a:t>
            </a:r>
            <a:endParaRPr lang="nb-NO" sz="4000" dirty="0">
              <a:solidFill>
                <a:srgbClr val="0000FF"/>
              </a:solidFill>
              <a:latin typeface="Menlo" panose="020B0609030804020204" pitchFamily="49" charset="0"/>
            </a:endParaRPr>
          </a:p>
          <a:p>
            <a:endParaRPr lang="nb-NO" sz="4000" dirty="0">
              <a:solidFill>
                <a:srgbClr val="0000FF"/>
              </a:solidFill>
              <a:latin typeface="Menlo" panose="020B0609030804020204" pitchFamily="49" charset="0"/>
            </a:endParaRPr>
          </a:p>
          <a:p>
            <a:r>
              <a:rPr lang="nb-NO" sz="4000" dirty="0" err="1">
                <a:solidFill>
                  <a:srgbClr val="0000FF"/>
                </a:solidFill>
                <a:latin typeface="Menlo" panose="020B0609030804020204" pitchFamily="49" charset="0"/>
              </a:rPr>
              <a:t>else</a:t>
            </a:r>
            <a:r>
              <a:rPr lang="nb-NO" sz="4000" dirty="0">
                <a:latin typeface="Menlo" panose="020B0609030804020204" pitchFamily="49" charset="0"/>
              </a:rPr>
              <a:t> </a:t>
            </a:r>
          </a:p>
          <a:p>
            <a:r>
              <a:rPr lang="nb-NO" sz="4000" dirty="0">
                <a:latin typeface="Menlo" panose="020B0609030804020204" pitchFamily="49" charset="0"/>
              </a:rPr>
              <a:t>    log </a:t>
            </a:r>
            <a:r>
              <a:rPr lang="nb-NO" sz="4000" dirty="0">
                <a:solidFill>
                  <a:srgbClr val="A31515"/>
                </a:solidFill>
                <a:latin typeface="Menlo" panose="020B0609030804020204" pitchFamily="49" charset="0"/>
              </a:rPr>
              <a:t>"Du kan dra på ferie!"</a:t>
            </a:r>
            <a:endParaRPr lang="nb-NO" sz="4000" dirty="0">
              <a:latin typeface="Menlo" panose="020B0609030804020204" pitchFamily="49" charset="0"/>
            </a:endParaRPr>
          </a:p>
        </p:txBody>
      </p:sp>
    </p:spTree>
    <p:extLst>
      <p:ext uri="{BB962C8B-B14F-4D97-AF65-F5344CB8AC3E}">
        <p14:creationId xmlns:p14="http://schemas.microsoft.com/office/powerpoint/2010/main" val="203649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1" name="Shape 182">
            <a:extLst>
              <a:ext uri="{FF2B5EF4-FFF2-40B4-BE49-F238E27FC236}">
                <a16:creationId xmlns:a16="http://schemas.microsoft.com/office/drawing/2014/main" id="{C8D56A2D-FF6C-E447-91E0-535498A587DC}"/>
              </a:ext>
            </a:extLst>
          </p:cNvPr>
          <p:cNvSpPr txBox="1"/>
          <p:nvPr/>
        </p:nvSpPr>
        <p:spPr>
          <a:xfrm>
            <a:off x="3143430" y="5847119"/>
            <a:ext cx="19151793" cy="177120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b="1" dirty="0" err="1">
                <a:solidFill>
                  <a:schemeClr val="dk2"/>
                </a:solidFill>
                <a:latin typeface="Montserrat"/>
                <a:ea typeface="Montserrat"/>
                <a:cs typeface="Montserrat"/>
                <a:sym typeface="Montserrat"/>
              </a:rPr>
              <a:t>Hvordan</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lage</a:t>
            </a:r>
            <a:r>
              <a:rPr lang="en-US" sz="7200" b="1" dirty="0">
                <a:solidFill>
                  <a:schemeClr val="dk2"/>
                </a:solidFill>
                <a:latin typeface="Montserrat"/>
                <a:ea typeface="Montserrat"/>
                <a:cs typeface="Montserrat"/>
                <a:sym typeface="Montserrat"/>
              </a:rPr>
              <a:t> et </a:t>
            </a:r>
            <a:r>
              <a:rPr lang="en-US" sz="7200" b="1" dirty="0" err="1">
                <a:solidFill>
                  <a:schemeClr val="dk2"/>
                </a:solidFill>
                <a:latin typeface="Montserrat"/>
                <a:ea typeface="Montserrat"/>
                <a:cs typeface="Montserrat"/>
                <a:sym typeface="Montserrat"/>
              </a:rPr>
              <a:t>mer</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dynamisk</a:t>
            </a:r>
            <a:r>
              <a:rPr lang="en-US" sz="7200" b="1" dirty="0">
                <a:solidFill>
                  <a:schemeClr val="dk2"/>
                </a:solidFill>
                <a:latin typeface="Montserrat"/>
                <a:ea typeface="Montserrat"/>
                <a:cs typeface="Montserrat"/>
                <a:sym typeface="Montserrat"/>
              </a:rPr>
              <a:t> program?</a:t>
            </a:r>
          </a:p>
        </p:txBody>
      </p:sp>
      <p:sp>
        <p:nvSpPr>
          <p:cNvPr id="7" name="Shape 54">
            <a:extLst>
              <a:ext uri="{FF2B5EF4-FFF2-40B4-BE49-F238E27FC236}">
                <a16:creationId xmlns:a16="http://schemas.microsoft.com/office/drawing/2014/main" id="{5287441C-8C00-AF42-8E10-1115CAB15ECE}"/>
              </a:ext>
            </a:extLst>
          </p:cNvPr>
          <p:cNvSpPr txBox="1"/>
          <p:nvPr/>
        </p:nvSpPr>
        <p:spPr>
          <a:xfrm>
            <a:off x="6804212" y="7272347"/>
            <a:ext cx="11806518" cy="1604607"/>
          </a:xfrm>
          <a:prstGeom prst="rect">
            <a:avLst/>
          </a:prstGeom>
          <a:noFill/>
          <a:ln>
            <a:noFill/>
          </a:ln>
        </p:spPr>
        <p:txBody>
          <a:bodyPr lIns="217475" tIns="108725" rIns="217475" bIns="108725" anchor="t" anchorCtr="0">
            <a:noAutofit/>
          </a:bodyPr>
          <a:lstStyle/>
          <a:p>
            <a:pPr lvl="0" algn="ctr">
              <a:lnSpc>
                <a:spcPct val="155882"/>
              </a:lnSpc>
              <a:buClr>
                <a:schemeClr val="dk1"/>
              </a:buClr>
              <a:buSzPct val="25000"/>
            </a:pPr>
            <a:r>
              <a:rPr lang="nb-NO" sz="4400" dirty="0">
                <a:solidFill>
                  <a:schemeClr val="tx1">
                    <a:lumMod val="75000"/>
                  </a:schemeClr>
                </a:solidFill>
                <a:latin typeface="Arial" panose="020B0604020202020204" pitchFamily="34" charset="0"/>
                <a:cs typeface="Arial" panose="020B0604020202020204" pitchFamily="34" charset="0"/>
              </a:rPr>
              <a:t>Eller: hvordan kan vi som brukere sende inn data til programmet?</a:t>
            </a:r>
            <a:endParaRPr lang="en-US" sz="4400" i="1" dirty="0">
              <a:solidFill>
                <a:schemeClr val="tx1">
                  <a:lumMod val="75000"/>
                </a:schemeClr>
              </a:solidFill>
              <a:latin typeface="Arial" panose="020B0604020202020204" pitchFamily="34" charset="0"/>
              <a:ea typeface="Source Sans Pro"/>
              <a:cs typeface="Arial" panose="020B0604020202020204" pitchFamily="34" charset="0"/>
              <a:sym typeface="Source Sans Pro"/>
            </a:endParaRPr>
          </a:p>
        </p:txBody>
      </p:sp>
    </p:spTree>
    <p:extLst>
      <p:ext uri="{BB962C8B-B14F-4D97-AF65-F5344CB8AC3E}">
        <p14:creationId xmlns:p14="http://schemas.microsoft.com/office/powerpoint/2010/main" val="14125648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1" name="Shape 182">
            <a:extLst>
              <a:ext uri="{FF2B5EF4-FFF2-40B4-BE49-F238E27FC236}">
                <a16:creationId xmlns:a16="http://schemas.microsoft.com/office/drawing/2014/main" id="{C8D56A2D-FF6C-E447-91E0-535498A587DC}"/>
              </a:ext>
            </a:extLst>
          </p:cNvPr>
          <p:cNvSpPr txBox="1"/>
          <p:nvPr/>
        </p:nvSpPr>
        <p:spPr>
          <a:xfrm>
            <a:off x="3170325" y="2270201"/>
            <a:ext cx="15944152" cy="177120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dirty="0" err="1">
                <a:solidFill>
                  <a:schemeClr val="dk2"/>
                </a:solidFill>
                <a:latin typeface="Montserrat"/>
                <a:ea typeface="Montserrat"/>
                <a:cs typeface="Montserrat"/>
                <a:sym typeface="Montserrat"/>
              </a:rPr>
              <a:t>Hvordan</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få</a:t>
            </a:r>
            <a:r>
              <a:rPr lang="en-US" sz="7200" b="1" dirty="0">
                <a:solidFill>
                  <a:schemeClr val="dk2"/>
                </a:solidFill>
                <a:latin typeface="Montserrat"/>
                <a:ea typeface="Montserrat"/>
                <a:cs typeface="Montserrat"/>
                <a:sym typeface="Montserrat"/>
              </a:rPr>
              <a:t> </a:t>
            </a:r>
            <a:r>
              <a:rPr lang="en-US" sz="7200" b="1" dirty="0" err="1">
                <a:solidFill>
                  <a:schemeClr val="dk2"/>
                </a:solidFill>
                <a:latin typeface="Montserrat"/>
                <a:ea typeface="Montserrat"/>
                <a:cs typeface="Montserrat"/>
                <a:sym typeface="Montserrat"/>
              </a:rPr>
              <a:t>interaktivitet</a:t>
            </a:r>
            <a:r>
              <a:rPr lang="en-US" sz="7200" b="1" dirty="0">
                <a:solidFill>
                  <a:schemeClr val="dk2"/>
                </a:solidFill>
                <a:latin typeface="Montserrat"/>
                <a:ea typeface="Montserrat"/>
                <a:cs typeface="Montserrat"/>
                <a:sym typeface="Montserrat"/>
              </a:rPr>
              <a:t>?</a:t>
            </a:r>
          </a:p>
        </p:txBody>
      </p:sp>
      <p:sp>
        <p:nvSpPr>
          <p:cNvPr id="4" name="Rectangle 3">
            <a:extLst>
              <a:ext uri="{FF2B5EF4-FFF2-40B4-BE49-F238E27FC236}">
                <a16:creationId xmlns:a16="http://schemas.microsoft.com/office/drawing/2014/main" id="{594212A0-847E-AC42-8F89-8E119D00C38C}"/>
              </a:ext>
            </a:extLst>
          </p:cNvPr>
          <p:cNvSpPr/>
          <p:nvPr/>
        </p:nvSpPr>
        <p:spPr>
          <a:xfrm>
            <a:off x="3170325" y="4041405"/>
            <a:ext cx="20369783" cy="8094524"/>
          </a:xfrm>
          <a:prstGeom prst="rect">
            <a:avLst/>
          </a:prstGeom>
        </p:spPr>
        <p:txBody>
          <a:bodyPr wrap="square">
            <a:spAutoFit/>
          </a:bodyPr>
          <a:lstStyle/>
          <a:p>
            <a:r>
              <a:rPr lang="en-GB" sz="4000" dirty="0" err="1"/>
              <a:t>Én</a:t>
            </a:r>
            <a:r>
              <a:rPr lang="en-GB" sz="4000" dirty="0"/>
              <a:t> </a:t>
            </a:r>
            <a:r>
              <a:rPr lang="en-GB" sz="4000" dirty="0" err="1"/>
              <a:t>enkel</a:t>
            </a:r>
            <a:r>
              <a:rPr lang="en-GB" sz="4000" dirty="0"/>
              <a:t> </a:t>
            </a:r>
            <a:r>
              <a:rPr lang="en-GB" sz="4000" dirty="0" err="1"/>
              <a:t>måte</a:t>
            </a:r>
            <a:r>
              <a:rPr lang="en-GB" sz="4000" dirty="0"/>
              <a:t> </a:t>
            </a:r>
            <a:r>
              <a:rPr lang="en-GB" sz="4000" dirty="0" err="1"/>
              <a:t>å</a:t>
            </a:r>
            <a:r>
              <a:rPr lang="en-GB" sz="4000" dirty="0"/>
              <a:t> </a:t>
            </a:r>
            <a:r>
              <a:rPr lang="en-GB" sz="4000" dirty="0" err="1"/>
              <a:t>få</a:t>
            </a:r>
            <a:r>
              <a:rPr lang="en-GB" sz="4000" dirty="0"/>
              <a:t> </a:t>
            </a:r>
            <a:r>
              <a:rPr lang="en-GB" sz="4000" i="1" dirty="0"/>
              <a:t>input</a:t>
            </a:r>
            <a:r>
              <a:rPr lang="en-GB" sz="4000" dirty="0"/>
              <a:t> </a:t>
            </a:r>
            <a:r>
              <a:rPr lang="en-GB" sz="4000" dirty="0" err="1"/>
              <a:t>fra</a:t>
            </a:r>
            <a:r>
              <a:rPr lang="en-GB" sz="4000" dirty="0"/>
              <a:t> </a:t>
            </a:r>
            <a:r>
              <a:rPr lang="en-GB" sz="4000" dirty="0" err="1"/>
              <a:t>bruker</a:t>
            </a:r>
            <a:r>
              <a:rPr lang="en-GB" sz="4000" dirty="0"/>
              <a:t>, </a:t>
            </a:r>
            <a:r>
              <a:rPr lang="en-GB" sz="4000" dirty="0" err="1"/>
              <a:t>er</a:t>
            </a:r>
            <a:r>
              <a:rPr lang="en-GB" sz="4000" dirty="0"/>
              <a:t> </a:t>
            </a:r>
            <a:r>
              <a:rPr lang="en-GB" sz="4000" dirty="0" err="1"/>
              <a:t>å</a:t>
            </a:r>
            <a:r>
              <a:rPr lang="en-GB" sz="4000" dirty="0"/>
              <a:t> ta </a:t>
            </a:r>
            <a:r>
              <a:rPr lang="en-GB" sz="4000" dirty="0" err="1"/>
              <a:t>i</a:t>
            </a:r>
            <a:r>
              <a:rPr lang="en-GB" sz="4000" dirty="0"/>
              <a:t> </a:t>
            </a:r>
            <a:r>
              <a:rPr lang="en-GB" sz="4000" dirty="0" err="1"/>
              <a:t>bruk</a:t>
            </a:r>
            <a:r>
              <a:rPr lang="en-GB" sz="4000" dirty="0"/>
              <a:t> den </a:t>
            </a:r>
            <a:r>
              <a:rPr lang="en-GB" sz="4000" dirty="0" err="1"/>
              <a:t>innebygde</a:t>
            </a:r>
            <a:r>
              <a:rPr lang="en-GB" sz="4000" dirty="0"/>
              <a:t> </a:t>
            </a:r>
            <a:r>
              <a:rPr lang="en-GB" sz="4000" dirty="0" err="1"/>
              <a:t>funksjonen</a:t>
            </a:r>
            <a:r>
              <a:rPr lang="en-GB" sz="4000" dirty="0"/>
              <a:t> </a:t>
            </a:r>
            <a:r>
              <a:rPr lang="nb-NO" sz="4000" b="1" dirty="0">
                <a:latin typeface="Menlo" panose="020B0609030804020204" pitchFamily="49" charset="0"/>
              </a:rPr>
              <a:t>prompt()</a:t>
            </a:r>
            <a:endParaRPr lang="nb-NO" sz="4000" b="1" dirty="0">
              <a:solidFill>
                <a:srgbClr val="008000"/>
              </a:solidFill>
              <a:latin typeface="Menlo" panose="020B0609030804020204" pitchFamily="49" charset="0"/>
            </a:endParaRPr>
          </a:p>
          <a:p>
            <a:endParaRPr lang="nb-NO" sz="4000" dirty="0">
              <a:solidFill>
                <a:srgbClr val="008000"/>
              </a:solidFill>
              <a:latin typeface="Menlo" panose="020B0609030804020204" pitchFamily="49" charset="0"/>
            </a:endParaRPr>
          </a:p>
          <a:p>
            <a:r>
              <a:rPr lang="nb-NO" sz="4000" dirty="0">
                <a:solidFill>
                  <a:srgbClr val="008000"/>
                </a:solidFill>
                <a:latin typeface="Menlo" panose="020B0609030804020204" pitchFamily="49" charset="0"/>
              </a:rPr>
              <a:t>// prompt() vil åpne en input-boks i nettleseren, og lagre hva enn som skrives inn i variabelen </a:t>
            </a:r>
            <a:r>
              <a:rPr lang="nb-NO" sz="4000" b="1" dirty="0" err="1">
                <a:solidFill>
                  <a:srgbClr val="008000"/>
                </a:solidFill>
                <a:latin typeface="Menlo" panose="020B0609030804020204" pitchFamily="49" charset="0"/>
              </a:rPr>
              <a:t>nameOfUser</a:t>
            </a:r>
            <a:endParaRPr lang="nb-NO" sz="4000" b="1" dirty="0">
              <a:solidFill>
                <a:srgbClr val="0000FF"/>
              </a:solidFill>
              <a:latin typeface="Menlo" panose="020B0609030804020204" pitchFamily="49" charset="0"/>
            </a:endParaRPr>
          </a:p>
          <a:p>
            <a:r>
              <a:rPr lang="nb-NO" sz="4000" dirty="0">
                <a:solidFill>
                  <a:srgbClr val="0000FF"/>
                </a:solidFill>
                <a:latin typeface="Menlo" panose="020B0609030804020204" pitchFamily="49" charset="0"/>
              </a:rPr>
              <a:t>var</a:t>
            </a:r>
            <a:r>
              <a:rPr lang="nb-NO" sz="4000" dirty="0">
                <a:latin typeface="Menlo" panose="020B0609030804020204" pitchFamily="49" charset="0"/>
              </a:rPr>
              <a:t> </a:t>
            </a:r>
            <a:r>
              <a:rPr lang="nb-NO" sz="4000" dirty="0" err="1">
                <a:latin typeface="Menlo" panose="020B0609030804020204" pitchFamily="49" charset="0"/>
              </a:rPr>
              <a:t>nameOfUser</a:t>
            </a:r>
            <a:r>
              <a:rPr lang="nb-NO" sz="4000" dirty="0">
                <a:latin typeface="Menlo" panose="020B0609030804020204" pitchFamily="49" charset="0"/>
              </a:rPr>
              <a:t> = prompt(</a:t>
            </a:r>
            <a:r>
              <a:rPr lang="nb-NO" sz="4000" dirty="0">
                <a:solidFill>
                  <a:srgbClr val="A31515"/>
                </a:solidFill>
                <a:latin typeface="Menlo" panose="020B0609030804020204" pitchFamily="49" charset="0"/>
              </a:rPr>
              <a:t>"Hva heter du?"</a:t>
            </a:r>
            <a:r>
              <a:rPr lang="nb-NO" sz="4000" dirty="0">
                <a:latin typeface="Menlo" panose="020B0609030804020204" pitchFamily="49" charset="0"/>
              </a:rPr>
              <a:t>);</a:t>
            </a:r>
          </a:p>
          <a:p>
            <a:endParaRPr lang="nb-NO" sz="4000" dirty="0">
              <a:latin typeface="Menlo" panose="020B0609030804020204" pitchFamily="49" charset="0"/>
            </a:endParaRPr>
          </a:p>
          <a:p>
            <a:endParaRPr lang="nb-NO" sz="4000" dirty="0">
              <a:latin typeface="Menlo" panose="020B0609030804020204" pitchFamily="49" charset="0"/>
            </a:endParaRPr>
          </a:p>
          <a:p>
            <a:r>
              <a:rPr lang="nb-NO" sz="4000" dirty="0" err="1">
                <a:latin typeface="Menlo" panose="020B0609030804020204" pitchFamily="49" charset="0"/>
              </a:rPr>
              <a:t>console.log</a:t>
            </a:r>
            <a:r>
              <a:rPr lang="nb-NO" sz="4000" dirty="0">
                <a:latin typeface="Menlo" panose="020B0609030804020204" pitchFamily="49" charset="0"/>
              </a:rPr>
              <a:t>(</a:t>
            </a:r>
            <a:r>
              <a:rPr lang="nb-NO" sz="4000" dirty="0">
                <a:solidFill>
                  <a:srgbClr val="A31515"/>
                </a:solidFill>
                <a:latin typeface="Menlo" panose="020B0609030804020204" pitchFamily="49" charset="0"/>
              </a:rPr>
              <a:t>"Hei, "</a:t>
            </a:r>
            <a:r>
              <a:rPr lang="nb-NO" sz="4000" dirty="0">
                <a:latin typeface="Menlo" panose="020B0609030804020204" pitchFamily="49" charset="0"/>
              </a:rPr>
              <a:t> + </a:t>
            </a:r>
            <a:r>
              <a:rPr lang="nb-NO" sz="4000" dirty="0" err="1">
                <a:latin typeface="Menlo" panose="020B0609030804020204" pitchFamily="49" charset="0"/>
              </a:rPr>
              <a:t>nameOfUser</a:t>
            </a:r>
            <a:r>
              <a:rPr lang="nb-NO" sz="4000" dirty="0">
                <a:latin typeface="Menlo" panose="020B0609030804020204" pitchFamily="49" charset="0"/>
              </a:rPr>
              <a:t>);</a:t>
            </a:r>
          </a:p>
          <a:p>
            <a:endParaRPr lang="nb-NO" sz="4000" dirty="0">
              <a:latin typeface="Menlo" panose="020B0609030804020204" pitchFamily="49" charset="0"/>
            </a:endParaRPr>
          </a:p>
          <a:p>
            <a:endParaRPr lang="nb-NO" sz="4000" dirty="0">
              <a:latin typeface="Menlo" panose="020B0609030804020204" pitchFamily="49" charset="0"/>
            </a:endParaRPr>
          </a:p>
          <a:p>
            <a:endParaRPr lang="nb-NO" sz="4000" dirty="0">
              <a:latin typeface="Menlo" panose="020B0609030804020204" pitchFamily="49" charset="0"/>
            </a:endParaRPr>
          </a:p>
          <a:p>
            <a:endParaRPr lang="nb-NO" sz="4000" dirty="0">
              <a:latin typeface="Menlo" panose="020B0609030804020204" pitchFamily="49" charset="0"/>
            </a:endParaRPr>
          </a:p>
          <a:p>
            <a:r>
              <a:rPr lang="nb-NO" sz="4000" dirty="0">
                <a:latin typeface="Arial" panose="020B0604020202020204" pitchFamily="34" charset="0"/>
                <a:cs typeface="Arial" panose="020B0604020202020204" pitchFamily="34" charset="0"/>
              </a:rPr>
              <a:t>Vi skal jobbe mer med dette senere!</a:t>
            </a:r>
          </a:p>
        </p:txBody>
      </p:sp>
      <p:pic>
        <p:nvPicPr>
          <p:cNvPr id="2" name="Picture 1">
            <a:extLst>
              <a:ext uri="{FF2B5EF4-FFF2-40B4-BE49-F238E27FC236}">
                <a16:creationId xmlns:a16="http://schemas.microsoft.com/office/drawing/2014/main" id="{BF6F7D3B-FE25-3F4A-A5DF-D1157740247B}"/>
              </a:ext>
            </a:extLst>
          </p:cNvPr>
          <p:cNvPicPr>
            <a:picLocks noChangeAspect="1"/>
          </p:cNvPicPr>
          <p:nvPr/>
        </p:nvPicPr>
        <p:blipFill>
          <a:blip r:embed="rId3"/>
          <a:stretch>
            <a:fillRect/>
          </a:stretch>
        </p:blipFill>
        <p:spPr>
          <a:xfrm>
            <a:off x="3340542" y="9221693"/>
            <a:ext cx="3928596" cy="1783193"/>
          </a:xfrm>
          <a:prstGeom prst="rect">
            <a:avLst/>
          </a:prstGeom>
        </p:spPr>
      </p:pic>
      <p:pic>
        <p:nvPicPr>
          <p:cNvPr id="3" name="Picture 2">
            <a:extLst>
              <a:ext uri="{FF2B5EF4-FFF2-40B4-BE49-F238E27FC236}">
                <a16:creationId xmlns:a16="http://schemas.microsoft.com/office/drawing/2014/main" id="{F5874A59-7CEE-5047-829E-C59249F123B1}"/>
              </a:ext>
            </a:extLst>
          </p:cNvPr>
          <p:cNvPicPr>
            <a:picLocks noChangeAspect="1"/>
          </p:cNvPicPr>
          <p:nvPr/>
        </p:nvPicPr>
        <p:blipFill>
          <a:blip r:embed="rId4"/>
          <a:stretch>
            <a:fillRect/>
          </a:stretch>
        </p:blipFill>
        <p:spPr>
          <a:xfrm>
            <a:off x="14697913" y="7474696"/>
            <a:ext cx="8833128" cy="3493993"/>
          </a:xfrm>
          <a:prstGeom prst="rect">
            <a:avLst/>
          </a:prstGeom>
        </p:spPr>
      </p:pic>
    </p:spTree>
    <p:extLst>
      <p:ext uri="{BB962C8B-B14F-4D97-AF65-F5344CB8AC3E}">
        <p14:creationId xmlns:p14="http://schemas.microsoft.com/office/powerpoint/2010/main" val="41819694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example_prompt">
            <a:hlinkClick r:id="" action="ppaction://media"/>
            <a:extLst>
              <a:ext uri="{FF2B5EF4-FFF2-40B4-BE49-F238E27FC236}">
                <a16:creationId xmlns:a16="http://schemas.microsoft.com/office/drawing/2014/main" id="{0AAF94E7-3B87-1D47-8238-DF229D45035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683494" y="2328852"/>
            <a:ext cx="14644321" cy="9674792"/>
          </a:xfrm>
          <a:prstGeom prst="rect">
            <a:avLst/>
          </a:prstGeom>
        </p:spPr>
      </p:pic>
    </p:spTree>
    <p:extLst>
      <p:ext uri="{BB962C8B-B14F-4D97-AF65-F5344CB8AC3E}">
        <p14:creationId xmlns:p14="http://schemas.microsoft.com/office/powerpoint/2010/main" val="3371974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p:nvPr/>
        </p:nvSpPr>
        <p:spPr>
          <a:xfrm>
            <a:off x="4831424" y="7697594"/>
            <a:ext cx="14638605" cy="1604607"/>
          </a:xfrm>
          <a:prstGeom prst="rect">
            <a:avLst/>
          </a:prstGeom>
          <a:noFill/>
          <a:ln>
            <a:noFill/>
          </a:ln>
        </p:spPr>
        <p:txBody>
          <a:bodyPr lIns="217475" tIns="108725" rIns="217475" bIns="108725" anchor="t" anchorCtr="0">
            <a:noAutofit/>
          </a:bodyPr>
          <a:lstStyle/>
          <a:p>
            <a:pPr lvl="0" algn="ctr">
              <a:lnSpc>
                <a:spcPct val="155882"/>
              </a:lnSpc>
              <a:buClr>
                <a:schemeClr val="dk1"/>
              </a:buClr>
              <a:buSzPct val="25000"/>
            </a:pPr>
            <a:r>
              <a:rPr lang="nb-NO" sz="4400" dirty="0">
                <a:solidFill>
                  <a:schemeClr val="tx1">
                    <a:lumMod val="75000"/>
                  </a:schemeClr>
                </a:solidFill>
                <a:latin typeface="Arial" panose="020B0604020202020204" pitchFamily="34" charset="0"/>
                <a:cs typeface="Arial" panose="020B0604020202020204" pitchFamily="34" charset="0"/>
              </a:rPr>
              <a:t>Hint: det har ingenting med bøker å gjøre!</a:t>
            </a:r>
            <a:endParaRPr lang="en-US" sz="4400" i="1" dirty="0">
              <a:solidFill>
                <a:schemeClr val="tx1">
                  <a:lumMod val="75000"/>
                </a:schemeClr>
              </a:solidFill>
              <a:latin typeface="Arial" panose="020B0604020202020204" pitchFamily="34" charset="0"/>
              <a:ea typeface="Source Sans Pro"/>
              <a:cs typeface="Arial" panose="020B0604020202020204" pitchFamily="34" charset="0"/>
              <a:sym typeface="Source Sans Pro"/>
            </a:endParaRPr>
          </a:p>
        </p:txBody>
      </p:sp>
      <p:sp>
        <p:nvSpPr>
          <p:cNvPr id="56" name="Shape 56"/>
          <p:cNvSpPr/>
          <p:nvPr/>
        </p:nvSpPr>
        <p:spPr>
          <a:xfrm>
            <a:off x="5915671" y="5430909"/>
            <a:ext cx="12590990" cy="948977"/>
          </a:xfrm>
          <a:prstGeom prst="rect">
            <a:avLst/>
          </a:prstGeom>
          <a:noFill/>
          <a:ln>
            <a:noFill/>
          </a:ln>
        </p:spPr>
        <p:txBody>
          <a:bodyPr lIns="0" tIns="0" rIns="0" bIns="0" anchor="ctr" anchorCtr="0">
            <a:noAutofit/>
          </a:bodyPr>
          <a:lstStyle/>
          <a:p>
            <a:pPr marL="0" marR="0" lvl="0" indent="0" algn="ctr" rtl="0">
              <a:lnSpc>
                <a:spcPct val="115625"/>
              </a:lnSpc>
              <a:spcBef>
                <a:spcPts val="0"/>
              </a:spcBef>
              <a:buSzPct val="25000"/>
              <a:buNone/>
            </a:pPr>
            <a:r>
              <a:rPr lang="en-US" sz="6400" b="1" dirty="0" err="1">
                <a:solidFill>
                  <a:schemeClr val="dk2"/>
                </a:solidFill>
                <a:latin typeface="Montserrat"/>
                <a:ea typeface="Montserrat"/>
                <a:cs typeface="Montserrat"/>
                <a:sym typeface="Montserrat"/>
              </a:rPr>
              <a:t>Vokabular</a:t>
            </a:r>
            <a:r>
              <a:rPr lang="en-US" sz="6400" b="1" dirty="0">
                <a:solidFill>
                  <a:schemeClr val="dk2"/>
                </a:solidFill>
                <a:latin typeface="Montserrat"/>
                <a:ea typeface="Montserrat"/>
                <a:cs typeface="Montserrat"/>
                <a:sym typeface="Montserrat"/>
              </a:rPr>
              <a:t>:</a:t>
            </a:r>
          </a:p>
          <a:p>
            <a:pPr marL="0" marR="0" lvl="0" indent="0" algn="ctr" rtl="0">
              <a:lnSpc>
                <a:spcPct val="115625"/>
              </a:lnSpc>
              <a:spcBef>
                <a:spcPts val="0"/>
              </a:spcBef>
              <a:buSzPct val="25000"/>
              <a:buNone/>
            </a:pPr>
            <a:r>
              <a:rPr lang="en-US" sz="4800" b="1" dirty="0" err="1">
                <a:solidFill>
                  <a:schemeClr val="dk2"/>
                </a:solidFill>
                <a:latin typeface="Montserrat"/>
                <a:ea typeface="Montserrat"/>
                <a:cs typeface="Montserrat"/>
                <a:sym typeface="Montserrat"/>
              </a:rPr>
              <a:t>Hva</a:t>
            </a:r>
            <a:r>
              <a:rPr lang="en-US" sz="4800" b="1" dirty="0">
                <a:solidFill>
                  <a:schemeClr val="dk2"/>
                </a:solidFill>
                <a:latin typeface="Montserrat"/>
                <a:ea typeface="Montserrat"/>
                <a:cs typeface="Montserrat"/>
                <a:sym typeface="Montserrat"/>
              </a:rPr>
              <a:t> </a:t>
            </a:r>
            <a:r>
              <a:rPr lang="en-US" sz="4800" b="1" dirty="0" err="1">
                <a:solidFill>
                  <a:schemeClr val="dk2"/>
                </a:solidFill>
                <a:latin typeface="Montserrat"/>
                <a:ea typeface="Montserrat"/>
                <a:cs typeface="Montserrat"/>
                <a:sym typeface="Montserrat"/>
              </a:rPr>
              <a:t>er</a:t>
            </a:r>
            <a:r>
              <a:rPr lang="en-US" sz="4800" b="1" dirty="0">
                <a:solidFill>
                  <a:schemeClr val="dk2"/>
                </a:solidFill>
                <a:latin typeface="Montserrat"/>
                <a:ea typeface="Montserrat"/>
                <a:cs typeface="Montserrat"/>
                <a:sym typeface="Montserrat"/>
              </a:rPr>
              <a:t> “</a:t>
            </a:r>
            <a:r>
              <a:rPr lang="en-US" sz="4800" b="1" dirty="0" err="1">
                <a:solidFill>
                  <a:schemeClr val="dk2"/>
                </a:solidFill>
                <a:latin typeface="Montserrat"/>
                <a:ea typeface="Montserrat"/>
                <a:cs typeface="Montserrat"/>
                <a:sym typeface="Montserrat"/>
              </a:rPr>
              <a:t>bibliotek</a:t>
            </a:r>
            <a:r>
              <a:rPr lang="en-US" sz="4800" b="1" dirty="0">
                <a:solidFill>
                  <a:schemeClr val="dk2"/>
                </a:solidFill>
                <a:latin typeface="Montserrat"/>
                <a:ea typeface="Montserrat"/>
                <a:cs typeface="Montserrat"/>
                <a:sym typeface="Montserrat"/>
              </a:rPr>
              <a:t>” </a:t>
            </a:r>
            <a:r>
              <a:rPr lang="en-US" sz="4800" b="1" dirty="0" err="1">
                <a:solidFill>
                  <a:schemeClr val="dk2"/>
                </a:solidFill>
                <a:latin typeface="Montserrat"/>
                <a:ea typeface="Montserrat"/>
                <a:cs typeface="Montserrat"/>
                <a:sym typeface="Montserrat"/>
              </a:rPr>
              <a:t>og</a:t>
            </a:r>
            <a:r>
              <a:rPr lang="en-US" sz="4800" b="1" dirty="0">
                <a:solidFill>
                  <a:schemeClr val="dk2"/>
                </a:solidFill>
                <a:latin typeface="Montserrat"/>
                <a:ea typeface="Montserrat"/>
                <a:cs typeface="Montserrat"/>
                <a:sym typeface="Montserrat"/>
              </a:rPr>
              <a:t> “</a:t>
            </a:r>
            <a:r>
              <a:rPr lang="en-US" sz="4800" b="1" dirty="0" err="1">
                <a:solidFill>
                  <a:schemeClr val="dk2"/>
                </a:solidFill>
                <a:latin typeface="Montserrat"/>
                <a:ea typeface="Montserrat"/>
                <a:cs typeface="Montserrat"/>
                <a:sym typeface="Montserrat"/>
              </a:rPr>
              <a:t>rammeverk</a:t>
            </a:r>
            <a:r>
              <a:rPr lang="en-US" sz="4800" b="1" dirty="0">
                <a:solidFill>
                  <a:schemeClr val="dk2"/>
                </a:solidFill>
                <a:latin typeface="Montserrat"/>
                <a:ea typeface="Montserrat"/>
                <a:cs typeface="Montserrat"/>
                <a:sym typeface="Montserrat"/>
              </a:rPr>
              <a:t>”?</a:t>
            </a:r>
          </a:p>
        </p:txBody>
      </p:sp>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Tree>
    <p:extLst>
      <p:ext uri="{BB962C8B-B14F-4D97-AF65-F5344CB8AC3E}">
        <p14:creationId xmlns:p14="http://schemas.microsoft.com/office/powerpoint/2010/main" val="32072030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
        <p:nvSpPr>
          <p:cNvPr id="4" name="Shape 182">
            <a:extLst>
              <a:ext uri="{FF2B5EF4-FFF2-40B4-BE49-F238E27FC236}">
                <a16:creationId xmlns:a16="http://schemas.microsoft.com/office/drawing/2014/main" id="{23B2DF8D-5E0A-6A46-860E-79903500D13D}"/>
              </a:ext>
            </a:extLst>
          </p:cNvPr>
          <p:cNvSpPr txBox="1"/>
          <p:nvPr/>
        </p:nvSpPr>
        <p:spPr>
          <a:xfrm>
            <a:off x="2826517" y="2325083"/>
            <a:ext cx="19158840" cy="188910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Kode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andre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har</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skrevet</a:t>
            </a:r>
            <a:r>
              <a:rPr lang="en-US" sz="8000" b="1" dirty="0">
                <a:solidFill>
                  <a:schemeClr val="dk2"/>
                </a:solidFill>
                <a:latin typeface="Montserrat"/>
                <a:ea typeface="Montserrat"/>
                <a:cs typeface="Montserrat"/>
                <a:sym typeface="Montserrat"/>
              </a:rPr>
              <a:t> for </a:t>
            </a:r>
            <a:r>
              <a:rPr lang="en-US" sz="8000" b="1" dirty="0" err="1">
                <a:solidFill>
                  <a:schemeClr val="dk2"/>
                </a:solidFill>
                <a:latin typeface="Montserrat"/>
                <a:ea typeface="Montserrat"/>
                <a:cs typeface="Montserrat"/>
                <a:sym typeface="Montserrat"/>
              </a:rPr>
              <a:t>deg</a:t>
            </a:r>
            <a:r>
              <a:rPr lang="en-US" sz="8000" b="1" dirty="0">
                <a:solidFill>
                  <a:schemeClr val="dk2"/>
                </a:solidFill>
                <a:latin typeface="Montserrat"/>
                <a:ea typeface="Montserrat"/>
                <a:cs typeface="Montserrat"/>
                <a:sym typeface="Montserrat"/>
              </a:rPr>
              <a:t>!</a:t>
            </a:r>
          </a:p>
        </p:txBody>
      </p:sp>
      <p:sp>
        <p:nvSpPr>
          <p:cNvPr id="8" name="TextBox 7">
            <a:extLst>
              <a:ext uri="{FF2B5EF4-FFF2-40B4-BE49-F238E27FC236}">
                <a16:creationId xmlns:a16="http://schemas.microsoft.com/office/drawing/2014/main" id="{671866EB-BFED-D041-9F51-5E24DFC83BBF}"/>
              </a:ext>
            </a:extLst>
          </p:cNvPr>
          <p:cNvSpPr txBox="1"/>
          <p:nvPr/>
        </p:nvSpPr>
        <p:spPr>
          <a:xfrm>
            <a:off x="2826516" y="4644972"/>
            <a:ext cx="20783761" cy="8402300"/>
          </a:xfrm>
          <a:prstGeom prst="rect">
            <a:avLst/>
          </a:prstGeom>
          <a:noFill/>
        </p:spPr>
        <p:txBody>
          <a:bodyPr wrap="square" rtlCol="0">
            <a:spAutoFit/>
          </a:bodyPr>
          <a:lstStyle/>
          <a:p>
            <a:r>
              <a:rPr lang="en-GB" sz="3600" dirty="0" err="1">
                <a:latin typeface="Arial" panose="020B0604020202020204" pitchFamily="34" charset="0"/>
                <a:cs typeface="Arial" panose="020B0604020202020204" pitchFamily="34" charset="0"/>
              </a:rPr>
              <a:t>Når</a:t>
            </a:r>
            <a:r>
              <a:rPr lang="en-GB" sz="3600" dirty="0">
                <a:latin typeface="Arial" panose="020B0604020202020204" pitchFamily="34" charset="0"/>
                <a:cs typeface="Arial" panose="020B0604020202020204" pitchFamily="34" charset="0"/>
              </a:rPr>
              <a:t> man </a:t>
            </a:r>
            <a:r>
              <a:rPr lang="en-GB" sz="3600" dirty="0" err="1">
                <a:latin typeface="Arial" panose="020B0604020202020204" pitchFamily="34" charset="0"/>
                <a:cs typeface="Arial" panose="020B0604020202020204" pitchFamily="34" charset="0"/>
              </a:rPr>
              <a:t>snakker</a:t>
            </a:r>
            <a:r>
              <a:rPr lang="en-GB" sz="3600" dirty="0">
                <a:latin typeface="Arial" panose="020B0604020202020204" pitchFamily="34" charset="0"/>
                <a:cs typeface="Arial" panose="020B0604020202020204" pitchFamily="34" charset="0"/>
              </a:rPr>
              <a:t> om </a:t>
            </a:r>
            <a:r>
              <a:rPr lang="en-GB" sz="3600" i="1" dirty="0" err="1">
                <a:latin typeface="Arial" panose="020B0604020202020204" pitchFamily="34" charset="0"/>
                <a:cs typeface="Arial" panose="020B0604020202020204" pitchFamily="34" charset="0"/>
              </a:rPr>
              <a:t>biblioteker</a:t>
            </a:r>
            <a:r>
              <a:rPr lang="en-GB" sz="3600" i="1"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og</a:t>
            </a:r>
            <a:r>
              <a:rPr lang="en-GB" sz="3600" dirty="0">
                <a:latin typeface="Arial" panose="020B0604020202020204" pitchFamily="34" charset="0"/>
                <a:cs typeface="Arial" panose="020B0604020202020204" pitchFamily="34" charset="0"/>
              </a:rPr>
              <a:t> </a:t>
            </a:r>
            <a:r>
              <a:rPr lang="en-GB" sz="3600" i="1" dirty="0" err="1">
                <a:latin typeface="Arial" panose="020B0604020202020204" pitchFamily="34" charset="0"/>
                <a:cs typeface="Arial" panose="020B0604020202020204" pitchFamily="34" charset="0"/>
              </a:rPr>
              <a:t>rammeverk</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i</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programmering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refererer</a:t>
            </a:r>
            <a:r>
              <a:rPr lang="en-GB" sz="3600" dirty="0">
                <a:latin typeface="Arial" panose="020B0604020202020204" pitchFamily="34" charset="0"/>
                <a:cs typeface="Arial" panose="020B0604020202020204" pitchFamily="34" charset="0"/>
              </a:rPr>
              <a:t> man </a:t>
            </a:r>
            <a:r>
              <a:rPr lang="en-GB" sz="3600" dirty="0" err="1">
                <a:latin typeface="Arial" panose="020B0604020202020204" pitchFamily="34" charset="0"/>
                <a:cs typeface="Arial" panose="020B0604020202020204" pitchFamily="34" charset="0"/>
              </a:rPr>
              <a:t>ofte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til</a:t>
            </a:r>
            <a:r>
              <a:rPr lang="en-GB" sz="3600" dirty="0">
                <a:latin typeface="Arial" panose="020B0604020202020204" pitchFamily="34" charset="0"/>
                <a:cs typeface="Arial" panose="020B0604020202020204" pitchFamily="34" charset="0"/>
              </a:rPr>
              <a:t> et sett med </a:t>
            </a:r>
            <a:r>
              <a:rPr lang="en-GB" sz="3600" dirty="0" err="1">
                <a:latin typeface="Arial" panose="020B0604020202020204" pitchFamily="34" charset="0"/>
                <a:cs typeface="Arial" panose="020B0604020202020204" pitchFamily="34" charset="0"/>
              </a:rPr>
              <a:t>kode</a:t>
            </a:r>
            <a:r>
              <a:rPr lang="en-GB" sz="3600" dirty="0">
                <a:latin typeface="Arial" panose="020B0604020202020204" pitchFamily="34" charset="0"/>
                <a:cs typeface="Arial" panose="020B0604020202020204" pitchFamily="34" charset="0"/>
              </a:rPr>
              <a:t>/</a:t>
            </a:r>
            <a:r>
              <a:rPr lang="en-GB" sz="3600" dirty="0" err="1">
                <a:latin typeface="Arial" panose="020B0604020202020204" pitchFamily="34" charset="0"/>
                <a:cs typeface="Arial" panose="020B0604020202020204" pitchFamily="34" charset="0"/>
              </a:rPr>
              <a:t>kodesnutter</a:t>
            </a:r>
            <a:r>
              <a:rPr lang="en-GB" sz="3600" dirty="0">
                <a:latin typeface="Arial" panose="020B0604020202020204" pitchFamily="34" charset="0"/>
                <a:cs typeface="Arial" panose="020B0604020202020204" pitchFamily="34" charset="0"/>
              </a:rPr>
              <a:t>/</a:t>
            </a:r>
            <a:r>
              <a:rPr lang="en-GB" sz="3600" dirty="0" err="1">
                <a:latin typeface="Arial" panose="020B0604020202020204" pitchFamily="34" charset="0"/>
                <a:cs typeface="Arial" panose="020B0604020202020204" pitchFamily="34" charset="0"/>
              </a:rPr>
              <a:t>kodefiler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som</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skrevet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av</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andre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utviklere</a:t>
            </a:r>
            <a:r>
              <a:rPr lang="en-GB" sz="3600" dirty="0">
                <a:latin typeface="Arial" panose="020B0604020202020204" pitchFamily="34" charset="0"/>
                <a:cs typeface="Arial" panose="020B0604020202020204" pitchFamily="34" charset="0"/>
              </a:rPr>
              <a:t>.</a:t>
            </a:r>
          </a:p>
          <a:p>
            <a:endParaRPr lang="en-GB" sz="3600" dirty="0">
              <a:latin typeface="Arial" panose="020B0604020202020204" pitchFamily="34" charset="0"/>
              <a:cs typeface="Arial" panose="020B0604020202020204" pitchFamily="34" charset="0"/>
            </a:endParaRPr>
          </a:p>
          <a:p>
            <a:r>
              <a:rPr lang="en-GB" sz="3600" dirty="0" err="1">
                <a:latin typeface="Arial" panose="020B0604020202020204" pitchFamily="34" charset="0"/>
                <a:cs typeface="Arial" panose="020B0604020202020204" pitchFamily="34" charset="0"/>
              </a:rPr>
              <a:t>Som</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utvikler</a:t>
            </a:r>
            <a:r>
              <a:rPr lang="en-GB" sz="3600" dirty="0">
                <a:latin typeface="Arial" panose="020B0604020202020204" pitchFamily="34" charset="0"/>
                <a:cs typeface="Arial" panose="020B0604020202020204" pitchFamily="34" charset="0"/>
              </a:rPr>
              <a:t> tar man </a:t>
            </a:r>
            <a:r>
              <a:rPr lang="en-GB" sz="3600" dirty="0" err="1">
                <a:latin typeface="Arial" panose="020B0604020202020204" pitchFamily="34" charset="0"/>
                <a:cs typeface="Arial" panose="020B0604020202020204" pitchFamily="34" charset="0"/>
              </a:rPr>
              <a:t>gjerne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i</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bruk</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biblioteker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og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rammeverk</a:t>
            </a:r>
            <a:r>
              <a:rPr lang="en-GB" sz="3600" dirty="0">
                <a:latin typeface="Arial" panose="020B0604020202020204" pitchFamily="34" charset="0"/>
                <a:cs typeface="Arial" panose="020B0604020202020204" pitchFamily="34" charset="0"/>
              </a:rPr>
              <a:t> for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unngå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finne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opp</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hjulet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på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nytt</a:t>
            </a:r>
            <a:r>
              <a:rPr lang="en-GB" sz="3600" dirty="0">
                <a:latin typeface="Arial" panose="020B0604020202020204" pitchFamily="34" charset="0"/>
                <a:cs typeface="Arial" panose="020B0604020202020204" pitchFamily="34" charset="0"/>
              </a:rPr>
              <a:t>”.</a:t>
            </a:r>
          </a:p>
          <a:p>
            <a:r>
              <a:rPr lang="en-GB" sz="3600" dirty="0">
                <a:latin typeface="Arial" panose="020B0604020202020204" pitchFamily="34" charset="0"/>
                <a:cs typeface="Arial" panose="020B0604020202020204" pitchFamily="34" charset="0"/>
              </a:rPr>
              <a:t>Mange </a:t>
            </a:r>
            <a:r>
              <a:rPr lang="en-GB" sz="3600" dirty="0" err="1">
                <a:latin typeface="Arial" panose="020B0604020202020204" pitchFamily="34" charset="0"/>
                <a:cs typeface="Arial" panose="020B0604020202020204" pitchFamily="34" charset="0"/>
              </a:rPr>
              <a:t>av</a:t>
            </a:r>
            <a:r>
              <a:rPr lang="en-GB" sz="3600" dirty="0">
                <a:latin typeface="Arial" panose="020B0604020202020204" pitchFamily="34" charset="0"/>
                <a:cs typeface="Arial" panose="020B0604020202020204" pitchFamily="34" charset="0"/>
              </a:rPr>
              <a:t> de </a:t>
            </a:r>
            <a:r>
              <a:rPr lang="en-GB" sz="3600" dirty="0" err="1">
                <a:latin typeface="Arial" panose="020B0604020202020204" pitchFamily="34" charset="0"/>
                <a:cs typeface="Arial" panose="020B0604020202020204" pitchFamily="34" charset="0"/>
              </a:rPr>
              <a:t>komplekse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problemene</a:t>
            </a:r>
            <a:r>
              <a:rPr lang="en-GB" sz="3600" dirty="0">
                <a:latin typeface="Arial" panose="020B0604020202020204" pitchFamily="34" charset="0"/>
                <a:cs typeface="Arial" panose="020B0604020202020204" pitchFamily="34" charset="0"/>
              </a:rPr>
              <a:t> man </a:t>
            </a:r>
            <a:r>
              <a:rPr lang="en-GB" sz="3600" dirty="0" err="1">
                <a:latin typeface="Arial" panose="020B0604020202020204" pitchFamily="34" charset="0"/>
                <a:cs typeface="Arial" panose="020B0604020202020204" pitchFamily="34" charset="0"/>
              </a:rPr>
              <a:t>prøver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løse</a:t>
            </a:r>
            <a:r>
              <a:rPr lang="en-GB" sz="3600" dirty="0">
                <a:latin typeface="Arial" panose="020B0604020202020204" pitchFamily="34" charset="0"/>
                <a:cs typeface="Arial" panose="020B0604020202020204" pitchFamily="34" charset="0"/>
              </a:rPr>
              <a:t> med </a:t>
            </a:r>
            <a:r>
              <a:rPr lang="en-GB" sz="3600" dirty="0" err="1">
                <a:latin typeface="Arial" panose="020B0604020202020204" pitchFamily="34" charset="0"/>
                <a:cs typeface="Arial" panose="020B0604020202020204" pitchFamily="34" charset="0"/>
              </a:rPr>
              <a:t>kode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allerede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løst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av</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andre</a:t>
            </a:r>
            <a:r>
              <a:rPr lang="en-GB" sz="3600" dirty="0">
                <a:latin typeface="Arial" panose="020B0604020202020204" pitchFamily="34" charset="0"/>
                <a:cs typeface="Arial" panose="020B0604020202020204" pitchFamily="34" charset="0"/>
              </a:rPr>
              <a:t>. </a:t>
            </a:r>
          </a:p>
          <a:p>
            <a:endParaRPr lang="en-GB" sz="3600" dirty="0">
              <a:latin typeface="Arial" panose="020B0604020202020204" pitchFamily="34" charset="0"/>
              <a:cs typeface="Arial" panose="020B0604020202020204" pitchFamily="34" charset="0"/>
            </a:endParaRPr>
          </a:p>
          <a:p>
            <a:r>
              <a:rPr lang="en-GB" sz="3600" u="sng" dirty="0" err="1">
                <a:latin typeface="Arial" panose="020B0604020202020204" pitchFamily="34" charset="0"/>
                <a:cs typeface="Arial" panose="020B0604020202020204" pitchFamily="34" charset="0"/>
              </a:rPr>
              <a:t>Eksempel</a:t>
            </a:r>
            <a:r>
              <a:rPr lang="en-GB" sz="3600" u="sng" dirty="0">
                <a:latin typeface="Arial" panose="020B0604020202020204" pitchFamily="34" charset="0"/>
                <a:cs typeface="Arial" panose="020B0604020202020204" pitchFamily="34" charset="0"/>
              </a:rPr>
              <a:t>:</a:t>
            </a:r>
          </a:p>
          <a:p>
            <a:pPr marL="742950" indent="-742950">
              <a:buAutoNum type="arabicParenBoth"/>
            </a:pPr>
            <a:r>
              <a:rPr lang="en-GB" sz="3600" dirty="0" err="1">
                <a:latin typeface="Arial" panose="020B0604020202020204" pitchFamily="34" charset="0"/>
                <a:cs typeface="Arial" panose="020B0604020202020204" pitchFamily="34" charset="0"/>
              </a:rPr>
              <a:t>Vil</a:t>
            </a:r>
            <a:r>
              <a:rPr lang="en-GB" sz="3600" dirty="0">
                <a:latin typeface="Arial" panose="020B0604020202020204" pitchFamily="34" charset="0"/>
                <a:cs typeface="Arial" panose="020B0604020202020204" pitchFamily="34" charset="0"/>
              </a:rPr>
              <a:t> du ha et </a:t>
            </a:r>
            <a:r>
              <a:rPr lang="en-GB" sz="3600" dirty="0" err="1">
                <a:latin typeface="Arial" panose="020B0604020202020204" pitchFamily="34" charset="0"/>
                <a:cs typeface="Arial" panose="020B0604020202020204" pitchFamily="34" charset="0"/>
              </a:rPr>
              <a:t>interaktivt</a:t>
            </a:r>
            <a:r>
              <a:rPr lang="en-GB" sz="3600" dirty="0">
                <a:latin typeface="Arial" panose="020B0604020202020204" pitchFamily="34" charset="0"/>
                <a:cs typeface="Arial" panose="020B0604020202020204" pitchFamily="34" charset="0"/>
              </a:rPr>
              <a:t> kart </a:t>
            </a:r>
            <a:r>
              <a:rPr lang="en-GB" sz="3600" dirty="0" err="1">
                <a:latin typeface="Arial" panose="020B0604020202020204" pitchFamily="34" charset="0"/>
                <a:cs typeface="Arial" panose="020B0604020202020204" pitchFamily="34" charset="0"/>
              </a:rPr>
              <a:t>på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hjemmesiden</a:t>
            </a:r>
            <a:r>
              <a:rPr lang="en-GB" sz="3600" dirty="0">
                <a:latin typeface="Arial" panose="020B0604020202020204" pitchFamily="34" charset="0"/>
                <a:cs typeface="Arial" panose="020B0604020202020204" pitchFamily="34" charset="0"/>
              </a:rPr>
              <a:t> din </a:t>
            </a:r>
            <a:r>
              <a:rPr lang="en-GB" sz="3600" dirty="0" err="1">
                <a:latin typeface="Arial" panose="020B0604020202020204" pitchFamily="34" charset="0"/>
                <a:cs typeface="Arial" panose="020B0604020202020204" pitchFamily="34" charset="0"/>
              </a:rPr>
              <a:t>som</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viser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hvor</a:t>
            </a:r>
            <a:r>
              <a:rPr lang="en-GB" sz="3600" dirty="0">
                <a:latin typeface="Arial" panose="020B0604020202020204" pitchFamily="34" charset="0"/>
                <a:cs typeface="Arial" panose="020B0604020202020204" pitchFamily="34" charset="0"/>
              </a:rPr>
              <a:t> du </a:t>
            </a:r>
            <a:r>
              <a:rPr lang="en-GB" sz="3600" dirty="0" err="1">
                <a:latin typeface="Arial" panose="020B0604020202020204" pitchFamily="34" charset="0"/>
                <a:cs typeface="Arial" panose="020B0604020202020204" pitchFamily="34" charset="0"/>
              </a:rPr>
              <a:t>bor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og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hvordan</a:t>
            </a:r>
            <a:r>
              <a:rPr lang="en-GB" sz="3600" dirty="0">
                <a:latin typeface="Arial" panose="020B0604020202020204" pitchFamily="34" charset="0"/>
                <a:cs typeface="Arial" panose="020B0604020202020204" pitchFamily="34" charset="0"/>
              </a:rPr>
              <a:t> man </a:t>
            </a:r>
            <a:r>
              <a:rPr lang="en-GB" sz="3600" dirty="0" err="1">
                <a:latin typeface="Arial" panose="020B0604020202020204" pitchFamily="34" charset="0"/>
                <a:cs typeface="Arial" panose="020B0604020202020204" pitchFamily="34" charset="0"/>
              </a:rPr>
              <a:t>kommer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seg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dit</a:t>
            </a:r>
            <a:r>
              <a:rPr lang="en-GB" sz="3600" dirty="0">
                <a:latin typeface="Arial" panose="020B0604020202020204" pitchFamily="34" charset="0"/>
                <a:cs typeface="Arial" panose="020B0604020202020204" pitchFamily="34" charset="0"/>
              </a:rPr>
              <a:t>? Noe </a:t>
            </a:r>
            <a:r>
              <a:rPr lang="en-GB" sz="3600" dirty="0" err="1">
                <a:latin typeface="Arial" panose="020B0604020202020204" pitchFamily="34" charset="0"/>
                <a:cs typeface="Arial" panose="020B0604020202020204" pitchFamily="34" charset="0"/>
              </a:rPr>
              <a:t>sånt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ville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vært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vanvittig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komplekst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lage</a:t>
            </a:r>
            <a:r>
              <a:rPr lang="en-GB" sz="3600" dirty="0">
                <a:latin typeface="Arial" panose="020B0604020202020204" pitchFamily="34" charset="0"/>
                <a:cs typeface="Arial" panose="020B0604020202020204" pitchFamily="34" charset="0"/>
              </a:rPr>
              <a:t>. Du </a:t>
            </a:r>
            <a:r>
              <a:rPr lang="en-GB" sz="3600" dirty="0" err="1">
                <a:latin typeface="Arial" panose="020B0604020202020204" pitchFamily="34" charset="0"/>
                <a:cs typeface="Arial" panose="020B0604020202020204" pitchFamily="34" charset="0"/>
              </a:rPr>
              <a:t>kan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heller</a:t>
            </a:r>
            <a:r>
              <a:rPr lang="en-GB" sz="3600" dirty="0">
                <a:latin typeface="Arial" panose="020B0604020202020204" pitchFamily="34" charset="0"/>
                <a:cs typeface="Arial" panose="020B0604020202020204" pitchFamily="34" charset="0"/>
              </a:rPr>
              <a:t> ta </a:t>
            </a:r>
            <a:r>
              <a:rPr lang="en-GB" sz="3600" dirty="0" err="1">
                <a:latin typeface="Arial" panose="020B0604020202020204" pitchFamily="34" charset="0"/>
                <a:cs typeface="Arial" panose="020B0604020202020204" pitchFamily="34" charset="0"/>
              </a:rPr>
              <a:t>i</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bruk</a:t>
            </a:r>
            <a:r>
              <a:rPr lang="en-GB" sz="3600" dirty="0">
                <a:latin typeface="Arial" panose="020B0604020202020204" pitchFamily="34" charset="0"/>
                <a:cs typeface="Arial" panose="020B0604020202020204" pitchFamily="34" charset="0"/>
              </a:rPr>
              <a:t> Google Maps </a:t>
            </a:r>
            <a:r>
              <a:rPr lang="en-GB" sz="3600" dirty="0" err="1">
                <a:latin typeface="Arial" panose="020B0604020202020204" pitchFamily="34" charset="0"/>
                <a:cs typeface="Arial" panose="020B0604020202020204" pitchFamily="34" charset="0"/>
              </a:rPr>
              <a:t>sitt</a:t>
            </a:r>
            <a:r>
              <a:rPr lang="en-GB" sz="3600" dirty="0">
                <a:latin typeface="Arial" panose="020B0604020202020204" pitchFamily="34" charset="0"/>
                <a:cs typeface="Arial" panose="020B0604020202020204" pitchFamily="34" charset="0"/>
              </a:rPr>
              <a:t> JavaScript kart-</a:t>
            </a:r>
            <a:r>
              <a:rPr lang="en-GB" sz="3600" dirty="0" err="1">
                <a:latin typeface="Arial" panose="020B0604020202020204" pitchFamily="34" charset="0"/>
                <a:cs typeface="Arial" panose="020B0604020202020204" pitchFamily="34" charset="0"/>
              </a:rPr>
              <a:t>bibliotek</a:t>
            </a:r>
            <a:r>
              <a:rPr lang="en-GB" sz="3600" dirty="0">
                <a:latin typeface="Arial" panose="020B0604020202020204" pitchFamily="34" charset="0"/>
                <a:cs typeface="Arial" panose="020B0604020202020204" pitchFamily="34" charset="0"/>
              </a:rPr>
              <a:t>!</a:t>
            </a:r>
          </a:p>
          <a:p>
            <a:pPr marL="742950" indent="-742950">
              <a:buAutoNum type="arabicParenBoth"/>
            </a:pPr>
            <a:endParaRPr lang="en-GB" sz="3600" dirty="0">
              <a:latin typeface="Arial" panose="020B0604020202020204" pitchFamily="34" charset="0"/>
              <a:cs typeface="Arial" panose="020B0604020202020204" pitchFamily="34" charset="0"/>
            </a:endParaRPr>
          </a:p>
          <a:p>
            <a:pPr marL="742950" indent="-742950">
              <a:buAutoNum type="arabicParenBoth"/>
            </a:pPr>
            <a:r>
              <a:rPr lang="en-GB" sz="3600" dirty="0" err="1">
                <a:latin typeface="Arial" panose="020B0604020202020204" pitchFamily="34" charset="0"/>
                <a:cs typeface="Arial" panose="020B0604020202020204" pitchFamily="34" charset="0"/>
              </a:rPr>
              <a:t>Vil</a:t>
            </a:r>
            <a:r>
              <a:rPr lang="en-GB" sz="3600" dirty="0">
                <a:latin typeface="Arial" panose="020B0604020202020204" pitchFamily="34" charset="0"/>
                <a:cs typeface="Arial" panose="020B0604020202020204" pitchFamily="34" charset="0"/>
              </a:rPr>
              <a:t> du </a:t>
            </a:r>
            <a:r>
              <a:rPr lang="en-GB" sz="3600" dirty="0" err="1">
                <a:latin typeface="Arial" panose="020B0604020202020204" pitchFamily="34" charset="0"/>
                <a:cs typeface="Arial" panose="020B0604020202020204" pitchFamily="34" charset="0"/>
              </a:rPr>
              <a:t>vise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frem</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stilige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grafer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og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diagrammer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på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nettsiden</a:t>
            </a:r>
            <a:r>
              <a:rPr lang="en-GB" sz="3600" dirty="0">
                <a:latin typeface="Arial" panose="020B0604020202020204" pitchFamily="34" charset="0"/>
                <a:cs typeface="Arial" panose="020B0604020202020204" pitchFamily="34" charset="0"/>
              </a:rPr>
              <a:t> din? </a:t>
            </a:r>
            <a:r>
              <a:rPr lang="en-GB" sz="3600" dirty="0" err="1">
                <a:latin typeface="Arial" panose="020B0604020202020204" pitchFamily="34" charset="0"/>
                <a:cs typeface="Arial" panose="020B0604020202020204" pitchFamily="34" charset="0"/>
              </a:rPr>
              <a:t>Det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kan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være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komplekst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lage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fra</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bunnen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av</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bruk</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heller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chart.js</a:t>
            </a:r>
            <a:r>
              <a:rPr lang="en-GB" sz="3600" dirty="0">
                <a:latin typeface="Arial" panose="020B0604020202020204" pitchFamily="34" charset="0"/>
                <a:cs typeface="Arial" panose="020B0604020202020204" pitchFamily="34" charset="0"/>
              </a:rPr>
              <a:t>!</a:t>
            </a:r>
          </a:p>
          <a:p>
            <a:pPr marL="742950" indent="-742950">
              <a:buAutoNum type="arabicParenBoth"/>
            </a:pPr>
            <a:endParaRPr lang="en-GB" sz="3600" dirty="0">
              <a:latin typeface="Arial" panose="020B0604020202020204" pitchFamily="34" charset="0"/>
              <a:cs typeface="Arial" panose="020B0604020202020204" pitchFamily="34" charset="0"/>
            </a:endParaRPr>
          </a:p>
          <a:p>
            <a:r>
              <a:rPr lang="en-GB" sz="3600" dirty="0">
                <a:latin typeface="Arial" panose="020B0604020202020204" pitchFamily="34" charset="0"/>
                <a:cs typeface="Arial" panose="020B0604020202020204" pitchFamily="34" charset="0"/>
              </a:rPr>
              <a:t>I </a:t>
            </a:r>
            <a:r>
              <a:rPr lang="en-GB" sz="3600" dirty="0" err="1">
                <a:latin typeface="Arial" panose="020B0604020202020204" pitchFamily="34" charset="0"/>
                <a:cs typeface="Arial" panose="020B0604020202020204" pitchFamily="34" charset="0"/>
              </a:rPr>
              <a:t>dette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faget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skal</a:t>
            </a:r>
            <a:r>
              <a:rPr lang="en-GB" sz="3600" dirty="0">
                <a:latin typeface="Arial" panose="020B0604020202020204" pitchFamily="34" charset="0"/>
                <a:cs typeface="Arial" panose="020B0604020202020204" pitchFamily="34" charset="0"/>
              </a:rPr>
              <a:t> vi </a:t>
            </a:r>
            <a:r>
              <a:rPr lang="en-GB" sz="3600" dirty="0" err="1">
                <a:latin typeface="Arial" panose="020B0604020202020204" pitchFamily="34" charset="0"/>
                <a:cs typeface="Arial" panose="020B0604020202020204" pitchFamily="34" charset="0"/>
              </a:rPr>
              <a:t>ikke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bruke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biblioteker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Dere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skal</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lære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skrive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kode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fra</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bunnen</a:t>
            </a:r>
            <a:r>
              <a:rPr lang="en-GB" sz="3600" dirty="0">
                <a:latin typeface="Arial" panose="020B0604020202020204" pitchFamily="34" charset="0"/>
                <a:cs typeface="Arial" panose="020B0604020202020204" pitchFamily="34" charset="0"/>
              </a:rPr>
              <a:t> av.</a:t>
            </a:r>
          </a:p>
        </p:txBody>
      </p:sp>
    </p:spTree>
    <p:extLst>
      <p:ext uri="{BB962C8B-B14F-4D97-AF65-F5344CB8AC3E}">
        <p14:creationId xmlns:p14="http://schemas.microsoft.com/office/powerpoint/2010/main" val="25885606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6" name="Shape 56"/>
          <p:cNvSpPr/>
          <p:nvPr/>
        </p:nvSpPr>
        <p:spPr>
          <a:xfrm>
            <a:off x="5915671" y="6748617"/>
            <a:ext cx="12590990" cy="948977"/>
          </a:xfrm>
          <a:prstGeom prst="rect">
            <a:avLst/>
          </a:prstGeom>
          <a:noFill/>
          <a:ln>
            <a:noFill/>
          </a:ln>
        </p:spPr>
        <p:txBody>
          <a:bodyPr lIns="0" tIns="0" rIns="0" bIns="0" anchor="ctr" anchorCtr="0">
            <a:noAutofit/>
          </a:bodyPr>
          <a:lstStyle/>
          <a:p>
            <a:pPr marL="0" marR="0" lvl="0" indent="0" algn="ctr" rtl="0">
              <a:lnSpc>
                <a:spcPct val="115625"/>
              </a:lnSpc>
              <a:spcBef>
                <a:spcPts val="0"/>
              </a:spcBef>
              <a:buSzPct val="25000"/>
              <a:buNone/>
            </a:pPr>
            <a:r>
              <a:rPr lang="en-US" sz="6400" b="1" dirty="0" err="1">
                <a:solidFill>
                  <a:schemeClr val="dk2"/>
                </a:solidFill>
                <a:latin typeface="Montserrat"/>
                <a:ea typeface="Montserrat"/>
                <a:cs typeface="Montserrat"/>
                <a:sym typeface="Montserrat"/>
              </a:rPr>
              <a:t>Forelesning</a:t>
            </a:r>
            <a:r>
              <a:rPr lang="en-US" sz="6400" b="1" dirty="0">
                <a:solidFill>
                  <a:schemeClr val="dk2"/>
                </a:solidFill>
                <a:latin typeface="Montserrat"/>
                <a:ea typeface="Montserrat"/>
                <a:cs typeface="Montserrat"/>
                <a:sym typeface="Montserrat"/>
              </a:rPr>
              <a:t> 3</a:t>
            </a:r>
            <a:endParaRPr lang="en-US" sz="4800" b="1" dirty="0">
              <a:solidFill>
                <a:schemeClr val="dk2"/>
              </a:solidFill>
              <a:latin typeface="Montserrat"/>
              <a:ea typeface="Montserrat"/>
              <a:cs typeface="Montserrat"/>
              <a:sym typeface="Montserrat"/>
            </a:endParaRPr>
          </a:p>
        </p:txBody>
      </p:sp>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Tree>
    <p:extLst>
      <p:ext uri="{BB962C8B-B14F-4D97-AF65-F5344CB8AC3E}">
        <p14:creationId xmlns:p14="http://schemas.microsoft.com/office/powerpoint/2010/main" val="2696404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p:nvPr/>
        </p:nvSpPr>
        <p:spPr>
          <a:xfrm>
            <a:off x="4290159" y="7272347"/>
            <a:ext cx="15721134" cy="1604607"/>
          </a:xfrm>
          <a:prstGeom prst="rect">
            <a:avLst/>
          </a:prstGeom>
          <a:noFill/>
          <a:ln>
            <a:noFill/>
          </a:ln>
        </p:spPr>
        <p:txBody>
          <a:bodyPr lIns="217475" tIns="108725" rIns="217475" bIns="108725" anchor="t" anchorCtr="0">
            <a:noAutofit/>
          </a:bodyPr>
          <a:lstStyle/>
          <a:p>
            <a:pPr lvl="0" algn="ctr">
              <a:lnSpc>
                <a:spcPct val="155882"/>
              </a:lnSpc>
              <a:buClr>
                <a:schemeClr val="dk1"/>
              </a:buClr>
              <a:buSzPct val="25000"/>
            </a:pPr>
            <a:r>
              <a:rPr lang="nb-NO" sz="4400" dirty="0">
                <a:solidFill>
                  <a:schemeClr val="tx1">
                    <a:lumMod val="75000"/>
                  </a:schemeClr>
                </a:solidFill>
                <a:latin typeface="Arial" panose="020B0604020202020204" pitchFamily="34" charset="0"/>
                <a:cs typeface="Arial" panose="020B0604020202020204" pitchFamily="34" charset="0"/>
              </a:rPr>
              <a:t>En relativt kort gjennomgang av historien.</a:t>
            </a:r>
          </a:p>
          <a:p>
            <a:pPr lvl="0" algn="ctr">
              <a:lnSpc>
                <a:spcPct val="155882"/>
              </a:lnSpc>
              <a:buClr>
                <a:schemeClr val="dk1"/>
              </a:buClr>
              <a:buSzPct val="25000"/>
            </a:pPr>
            <a:endParaRPr lang="nb-NO" sz="4400" i="1" dirty="0">
              <a:solidFill>
                <a:schemeClr val="tx1">
                  <a:lumMod val="75000"/>
                </a:schemeClr>
              </a:solidFill>
              <a:latin typeface="Arial" panose="020B0604020202020204" pitchFamily="34" charset="0"/>
              <a:ea typeface="Source Sans Pro"/>
              <a:cs typeface="Arial" panose="020B0604020202020204" pitchFamily="34" charset="0"/>
              <a:sym typeface="Source Sans Pro"/>
            </a:endParaRPr>
          </a:p>
          <a:p>
            <a:pPr lvl="0" algn="ctr">
              <a:lnSpc>
                <a:spcPct val="155882"/>
              </a:lnSpc>
              <a:buClr>
                <a:schemeClr val="dk1"/>
              </a:buClr>
              <a:buSzPct val="25000"/>
            </a:pPr>
            <a:r>
              <a:rPr lang="nb-NO" sz="3200" i="1" dirty="0">
                <a:solidFill>
                  <a:schemeClr val="tx1">
                    <a:lumMod val="75000"/>
                  </a:schemeClr>
                </a:solidFill>
                <a:latin typeface="Arial" panose="020B0604020202020204" pitchFamily="34" charset="0"/>
                <a:ea typeface="Source Sans Pro"/>
                <a:cs typeface="Arial" panose="020B0604020202020204" pitchFamily="34" charset="0"/>
                <a:sym typeface="Source Sans Pro"/>
              </a:rPr>
              <a:t>Spørsmål: «Kommer dette på eksamen?»</a:t>
            </a:r>
          </a:p>
          <a:p>
            <a:pPr lvl="0" algn="ctr">
              <a:lnSpc>
                <a:spcPct val="155882"/>
              </a:lnSpc>
              <a:buClr>
                <a:schemeClr val="dk1"/>
              </a:buClr>
              <a:buSzPct val="25000"/>
            </a:pPr>
            <a:r>
              <a:rPr lang="en-US" sz="3200" i="1" dirty="0" err="1">
                <a:solidFill>
                  <a:schemeClr val="tx1">
                    <a:lumMod val="75000"/>
                  </a:schemeClr>
                </a:solidFill>
                <a:latin typeface="Arial" panose="020B0604020202020204" pitchFamily="34" charset="0"/>
                <a:ea typeface="Source Sans Pro"/>
                <a:cs typeface="Arial" panose="020B0604020202020204" pitchFamily="34" charset="0"/>
                <a:sym typeface="Source Sans Pro"/>
              </a:rPr>
              <a:t>Svar</a:t>
            </a:r>
            <a:r>
              <a:rPr lang="en-US" sz="3200" i="1" dirty="0">
                <a:solidFill>
                  <a:schemeClr val="tx1">
                    <a:lumMod val="75000"/>
                  </a:schemeClr>
                </a:solidFill>
                <a:latin typeface="Arial" panose="020B0604020202020204" pitchFamily="34" charset="0"/>
                <a:ea typeface="Source Sans Pro"/>
                <a:cs typeface="Arial" panose="020B0604020202020204" pitchFamily="34" charset="0"/>
                <a:sym typeface="Source Sans Pro"/>
              </a:rPr>
              <a:t>: </a:t>
            </a:r>
            <a:r>
              <a:rPr lang="en-US" sz="3200" i="1" dirty="0" err="1">
                <a:solidFill>
                  <a:schemeClr val="tx1">
                    <a:lumMod val="75000"/>
                  </a:schemeClr>
                </a:solidFill>
                <a:latin typeface="Arial" panose="020B0604020202020204" pitchFamily="34" charset="0"/>
                <a:ea typeface="Source Sans Pro"/>
                <a:cs typeface="Arial" panose="020B0604020202020204" pitchFamily="34" charset="0"/>
                <a:sym typeface="Source Sans Pro"/>
              </a:rPr>
              <a:t>det</a:t>
            </a:r>
            <a:r>
              <a:rPr lang="en-US" sz="3200" i="1" dirty="0">
                <a:solidFill>
                  <a:schemeClr val="tx1">
                    <a:lumMod val="75000"/>
                  </a:schemeClr>
                </a:solidFill>
                <a:latin typeface="Arial" panose="020B0604020202020204" pitchFamily="34" charset="0"/>
                <a:ea typeface="Source Sans Pro"/>
                <a:cs typeface="Arial" panose="020B0604020202020204" pitchFamily="34" charset="0"/>
                <a:sym typeface="Source Sans Pro"/>
              </a:rPr>
              <a:t> </a:t>
            </a:r>
            <a:r>
              <a:rPr lang="en-US" sz="3200" i="1" dirty="0" err="1">
                <a:solidFill>
                  <a:schemeClr val="tx1">
                    <a:lumMod val="75000"/>
                  </a:schemeClr>
                </a:solidFill>
                <a:latin typeface="Arial" panose="020B0604020202020204" pitchFamily="34" charset="0"/>
                <a:ea typeface="Source Sans Pro"/>
                <a:cs typeface="Arial" panose="020B0604020202020204" pitchFamily="34" charset="0"/>
                <a:sym typeface="Source Sans Pro"/>
              </a:rPr>
              <a:t>er</a:t>
            </a:r>
            <a:r>
              <a:rPr lang="en-US" sz="3200" i="1" dirty="0">
                <a:solidFill>
                  <a:schemeClr val="tx1">
                    <a:lumMod val="75000"/>
                  </a:schemeClr>
                </a:solidFill>
                <a:latin typeface="Arial" panose="020B0604020202020204" pitchFamily="34" charset="0"/>
                <a:ea typeface="Source Sans Pro"/>
                <a:cs typeface="Arial" panose="020B0604020202020204" pitchFamily="34" charset="0"/>
                <a:sym typeface="Source Sans Pro"/>
              </a:rPr>
              <a:t> </a:t>
            </a:r>
            <a:r>
              <a:rPr lang="en-US" sz="3200" i="1" dirty="0" err="1">
                <a:solidFill>
                  <a:schemeClr val="tx1">
                    <a:lumMod val="75000"/>
                  </a:schemeClr>
                </a:solidFill>
                <a:latin typeface="Arial" panose="020B0604020202020204" pitchFamily="34" charset="0"/>
                <a:ea typeface="Source Sans Pro"/>
                <a:cs typeface="Arial" panose="020B0604020202020204" pitchFamily="34" charset="0"/>
                <a:sym typeface="Source Sans Pro"/>
              </a:rPr>
              <a:t>en</a:t>
            </a:r>
            <a:r>
              <a:rPr lang="en-US" sz="3200" i="1" dirty="0">
                <a:solidFill>
                  <a:schemeClr val="tx1">
                    <a:lumMod val="75000"/>
                  </a:schemeClr>
                </a:solidFill>
                <a:latin typeface="Arial" panose="020B0604020202020204" pitchFamily="34" charset="0"/>
                <a:ea typeface="Source Sans Pro"/>
                <a:cs typeface="Arial" panose="020B0604020202020204" pitchFamily="34" charset="0"/>
                <a:sym typeface="Source Sans Pro"/>
              </a:rPr>
              <a:t> del </a:t>
            </a:r>
            <a:r>
              <a:rPr lang="en-US" sz="3200" i="1" dirty="0" err="1">
                <a:solidFill>
                  <a:schemeClr val="tx1">
                    <a:lumMod val="75000"/>
                  </a:schemeClr>
                </a:solidFill>
                <a:latin typeface="Arial" panose="020B0604020202020204" pitchFamily="34" charset="0"/>
                <a:ea typeface="Source Sans Pro"/>
                <a:cs typeface="Arial" panose="020B0604020202020204" pitchFamily="34" charset="0"/>
                <a:sym typeface="Source Sans Pro"/>
              </a:rPr>
              <a:t>av</a:t>
            </a:r>
            <a:r>
              <a:rPr lang="en-US" sz="3200" i="1" dirty="0">
                <a:solidFill>
                  <a:schemeClr val="tx1">
                    <a:lumMod val="75000"/>
                  </a:schemeClr>
                </a:solidFill>
                <a:latin typeface="Arial" panose="020B0604020202020204" pitchFamily="34" charset="0"/>
                <a:ea typeface="Source Sans Pro"/>
                <a:cs typeface="Arial" panose="020B0604020202020204" pitchFamily="34" charset="0"/>
                <a:sym typeface="Source Sans Pro"/>
              </a:rPr>
              <a:t> </a:t>
            </a:r>
            <a:r>
              <a:rPr lang="en-US" sz="3200" i="1" dirty="0" err="1">
                <a:solidFill>
                  <a:schemeClr val="tx1">
                    <a:lumMod val="75000"/>
                  </a:schemeClr>
                </a:solidFill>
                <a:latin typeface="Arial" panose="020B0604020202020204" pitchFamily="34" charset="0"/>
                <a:ea typeface="Source Sans Pro"/>
                <a:cs typeface="Arial" panose="020B0604020202020204" pitchFamily="34" charset="0"/>
                <a:sym typeface="Source Sans Pro"/>
              </a:rPr>
              <a:t>emnebeskrivelsen</a:t>
            </a:r>
            <a:r>
              <a:rPr lang="en-US" sz="3200" i="1" dirty="0">
                <a:solidFill>
                  <a:schemeClr val="tx1">
                    <a:lumMod val="75000"/>
                  </a:schemeClr>
                </a:solidFill>
                <a:latin typeface="Arial" panose="020B0604020202020204" pitchFamily="34" charset="0"/>
                <a:ea typeface="Source Sans Pro"/>
                <a:cs typeface="Arial" panose="020B0604020202020204" pitchFamily="34" charset="0"/>
                <a:sym typeface="Source Sans Pro"/>
              </a:rPr>
              <a:t>!</a:t>
            </a:r>
            <a:endParaRPr lang="nb-NO" sz="3200" i="1" dirty="0">
              <a:solidFill>
                <a:schemeClr val="tx1">
                  <a:lumMod val="75000"/>
                </a:schemeClr>
              </a:solidFill>
              <a:latin typeface="Arial" panose="020B0604020202020204" pitchFamily="34" charset="0"/>
              <a:ea typeface="Source Sans Pro"/>
              <a:cs typeface="Arial" panose="020B0604020202020204" pitchFamily="34" charset="0"/>
              <a:sym typeface="Source Sans Pro"/>
            </a:endParaRPr>
          </a:p>
        </p:txBody>
      </p:sp>
      <p:sp>
        <p:nvSpPr>
          <p:cNvPr id="56" name="Shape 56"/>
          <p:cNvSpPr/>
          <p:nvPr/>
        </p:nvSpPr>
        <p:spPr>
          <a:xfrm>
            <a:off x="5852978" y="5430909"/>
            <a:ext cx="12716376" cy="948977"/>
          </a:xfrm>
          <a:prstGeom prst="rect">
            <a:avLst/>
          </a:prstGeom>
          <a:noFill/>
          <a:ln>
            <a:noFill/>
          </a:ln>
        </p:spPr>
        <p:txBody>
          <a:bodyPr lIns="0" tIns="0" rIns="0" bIns="0" anchor="ctr" anchorCtr="0">
            <a:noAutofit/>
          </a:bodyPr>
          <a:lstStyle/>
          <a:p>
            <a:pPr marL="0" marR="0" lvl="0" indent="0" algn="ctr" rtl="0">
              <a:lnSpc>
                <a:spcPct val="115625"/>
              </a:lnSpc>
              <a:spcBef>
                <a:spcPts val="0"/>
              </a:spcBef>
              <a:buSzPct val="25000"/>
              <a:buNone/>
            </a:pPr>
            <a:r>
              <a:rPr lang="en-US" sz="6400" b="1" dirty="0" err="1">
                <a:solidFill>
                  <a:schemeClr val="dk2"/>
                </a:solidFill>
                <a:latin typeface="Montserrat"/>
                <a:ea typeface="Montserrat"/>
                <a:cs typeface="Montserrat"/>
                <a:sym typeface="Montserrat"/>
              </a:rPr>
              <a:t>Hvor</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kommer</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programmering</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og</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informatikk</a:t>
            </a:r>
            <a:r>
              <a:rPr lang="en-US" sz="6400" b="1" dirty="0">
                <a:solidFill>
                  <a:schemeClr val="dk2"/>
                </a:solidFill>
                <a:latin typeface="Montserrat"/>
                <a:ea typeface="Montserrat"/>
                <a:cs typeface="Montserrat"/>
                <a:sym typeface="Montserrat"/>
              </a:rPr>
              <a:t> </a:t>
            </a:r>
            <a:r>
              <a:rPr lang="en-US" sz="6400" b="1" dirty="0" err="1">
                <a:solidFill>
                  <a:schemeClr val="dk2"/>
                </a:solidFill>
                <a:latin typeface="Montserrat"/>
                <a:ea typeface="Montserrat"/>
                <a:cs typeface="Montserrat"/>
                <a:sym typeface="Montserrat"/>
              </a:rPr>
              <a:t>fra</a:t>
            </a:r>
            <a:r>
              <a:rPr lang="en-US" sz="6400" b="1" dirty="0">
                <a:solidFill>
                  <a:schemeClr val="dk2"/>
                </a:solidFill>
                <a:latin typeface="Montserrat"/>
                <a:ea typeface="Montserrat"/>
                <a:cs typeface="Montserrat"/>
                <a:sym typeface="Montserrat"/>
              </a:rPr>
              <a:t>?</a:t>
            </a:r>
          </a:p>
        </p:txBody>
      </p:sp>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Tree>
    <p:extLst>
      <p:ext uri="{BB962C8B-B14F-4D97-AF65-F5344CB8AC3E}">
        <p14:creationId xmlns:p14="http://schemas.microsoft.com/office/powerpoint/2010/main" val="36146065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9" name="Shape 59"/>
          <p:cNvSpPr/>
          <p:nvPr/>
        </p:nvSpPr>
        <p:spPr>
          <a:xfrm>
            <a:off x="10078735" y="3553608"/>
            <a:ext cx="4143985" cy="4143986"/>
          </a:xfrm>
          <a:custGeom>
            <a:avLst/>
            <a:gdLst/>
            <a:ahLst/>
            <a:cxnLst/>
            <a:rect l="0" t="0" r="0" b="0"/>
            <a:pathLst>
              <a:path w="120000" h="120000" extrusionOk="0">
                <a:moveTo>
                  <a:pt x="60128" y="0"/>
                </a:moveTo>
                <a:cubicBezTo>
                  <a:pt x="65495" y="11"/>
                  <a:pt x="70858" y="2070"/>
                  <a:pt x="74945" y="6174"/>
                </a:cubicBezTo>
                <a:lnTo>
                  <a:pt x="113889" y="45285"/>
                </a:lnTo>
                <a:cubicBezTo>
                  <a:pt x="122061" y="53493"/>
                  <a:pt x="122033" y="66772"/>
                  <a:pt x="113825" y="74945"/>
                </a:cubicBezTo>
                <a:lnTo>
                  <a:pt x="74714" y="113889"/>
                </a:lnTo>
                <a:cubicBezTo>
                  <a:pt x="66506" y="122061"/>
                  <a:pt x="53227" y="122033"/>
                  <a:pt x="45055" y="113825"/>
                </a:cubicBezTo>
                <a:lnTo>
                  <a:pt x="6110" y="74714"/>
                </a:lnTo>
                <a:cubicBezTo>
                  <a:pt x="-2061" y="66506"/>
                  <a:pt x="-2033" y="53227"/>
                  <a:pt x="6174" y="45055"/>
                </a:cubicBezTo>
                <a:lnTo>
                  <a:pt x="45286" y="6110"/>
                </a:lnTo>
                <a:cubicBezTo>
                  <a:pt x="49389" y="2024"/>
                  <a:pt x="54761" y="-11"/>
                  <a:pt x="60128" y="0"/>
                </a:cubicBezTo>
                <a:close/>
              </a:path>
            </a:pathLst>
          </a:custGeom>
          <a:noFill/>
          <a:ln>
            <a:noFill/>
          </a:ln>
        </p:spPr>
      </p:sp>
      <p:sp>
        <p:nvSpPr>
          <p:cNvPr id="4" name="Shape 182">
            <a:extLst>
              <a:ext uri="{FF2B5EF4-FFF2-40B4-BE49-F238E27FC236}">
                <a16:creationId xmlns:a16="http://schemas.microsoft.com/office/drawing/2014/main" id="{23B2DF8D-5E0A-6A46-860E-79903500D13D}"/>
              </a:ext>
            </a:extLst>
          </p:cNvPr>
          <p:cNvSpPr txBox="1"/>
          <p:nvPr/>
        </p:nvSpPr>
        <p:spPr>
          <a:xfrm>
            <a:off x="2826517" y="2325083"/>
            <a:ext cx="19158840" cy="188910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a:solidFill>
                  <a:schemeClr val="dk2"/>
                </a:solidFill>
                <a:latin typeface="Montserrat"/>
                <a:ea typeface="Montserrat"/>
                <a:cs typeface="Montserrat"/>
                <a:sym typeface="Montserrat"/>
              </a:rPr>
              <a:t>Neste </a:t>
            </a:r>
            <a:r>
              <a:rPr lang="en-US" sz="8000" b="1" dirty="0" err="1">
                <a:solidFill>
                  <a:schemeClr val="dk2"/>
                </a:solidFill>
                <a:latin typeface="Montserrat"/>
                <a:ea typeface="Montserrat"/>
                <a:cs typeface="Montserrat"/>
                <a:sym typeface="Montserrat"/>
              </a:rPr>
              <a:t>forelesning</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variabler</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og</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datatyper</a:t>
            </a:r>
            <a:endParaRPr lang="en-US" sz="8000" b="1" dirty="0">
              <a:solidFill>
                <a:schemeClr val="dk2"/>
              </a:solidFill>
              <a:latin typeface="Montserrat"/>
              <a:ea typeface="Montserrat"/>
              <a:cs typeface="Montserrat"/>
              <a:sym typeface="Montserrat"/>
            </a:endParaRPr>
          </a:p>
        </p:txBody>
      </p:sp>
      <p:sp>
        <p:nvSpPr>
          <p:cNvPr id="8" name="TextBox 7">
            <a:extLst>
              <a:ext uri="{FF2B5EF4-FFF2-40B4-BE49-F238E27FC236}">
                <a16:creationId xmlns:a16="http://schemas.microsoft.com/office/drawing/2014/main" id="{671866EB-BFED-D041-9F51-5E24DFC83BBF}"/>
              </a:ext>
            </a:extLst>
          </p:cNvPr>
          <p:cNvSpPr txBox="1"/>
          <p:nvPr/>
        </p:nvSpPr>
        <p:spPr>
          <a:xfrm>
            <a:off x="2826516" y="5442716"/>
            <a:ext cx="20783761" cy="6740307"/>
          </a:xfrm>
          <a:prstGeom prst="rect">
            <a:avLst/>
          </a:prstGeom>
          <a:noFill/>
        </p:spPr>
        <p:txBody>
          <a:bodyPr wrap="square" rtlCol="0">
            <a:spAutoFit/>
          </a:bodyPr>
          <a:lstStyle/>
          <a:p>
            <a:r>
              <a:rPr lang="en-GB" sz="3600" dirty="0">
                <a:latin typeface="Arial" panose="020B0604020202020204" pitchFamily="34" charset="0"/>
                <a:cs typeface="Arial" panose="020B0604020202020204" pitchFamily="34" charset="0"/>
              </a:rPr>
              <a:t>I </a:t>
            </a:r>
            <a:r>
              <a:rPr lang="en-GB" sz="3600" dirty="0" err="1">
                <a:latin typeface="Arial" panose="020B0604020202020204" pitchFamily="34" charset="0"/>
                <a:cs typeface="Arial" panose="020B0604020202020204" pitchFamily="34" charset="0"/>
              </a:rPr>
              <a:t>neste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forelesning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skal</a:t>
            </a:r>
            <a:r>
              <a:rPr lang="en-GB" sz="3600" dirty="0">
                <a:latin typeface="Arial" panose="020B0604020202020204" pitchFamily="34" charset="0"/>
                <a:cs typeface="Arial" panose="020B0604020202020204" pitchFamily="34" charset="0"/>
              </a:rPr>
              <a:t> vi </a:t>
            </a:r>
            <a:r>
              <a:rPr lang="en-GB" sz="3600" dirty="0" err="1">
                <a:latin typeface="Arial" panose="020B0604020202020204" pitchFamily="34" charset="0"/>
                <a:cs typeface="Arial" panose="020B0604020202020204" pitchFamily="34" charset="0"/>
              </a:rPr>
              <a:t>gå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mer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i</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dybden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på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basiselementene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i</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programmering</a:t>
            </a:r>
            <a:r>
              <a:rPr lang="en-GB" sz="3600" dirty="0">
                <a:latin typeface="Arial" panose="020B0604020202020204" pitchFamily="34" charset="0"/>
                <a:cs typeface="Arial" panose="020B0604020202020204" pitchFamily="34" charset="0"/>
              </a:rPr>
              <a:t>: </a:t>
            </a:r>
          </a:p>
          <a:p>
            <a:endParaRPr lang="en-GB" sz="3600" dirty="0">
              <a:latin typeface="Arial" panose="020B0604020202020204" pitchFamily="34" charset="0"/>
              <a:cs typeface="Arial" panose="020B0604020202020204" pitchFamily="34" charset="0"/>
            </a:endParaRPr>
          </a:p>
          <a:p>
            <a:r>
              <a:rPr lang="en-GB" sz="3600" dirty="0" err="1">
                <a:latin typeface="Arial" panose="020B0604020202020204" pitchFamily="34" charset="0"/>
                <a:cs typeface="Arial" panose="020B0604020202020204" pitchFamily="34" charset="0"/>
              </a:rPr>
              <a:t>Hva</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er</a:t>
            </a:r>
            <a:r>
              <a:rPr lang="en-GB" sz="3600" dirty="0">
                <a:latin typeface="Arial" panose="020B0604020202020204" pitchFamily="34" charset="0"/>
                <a:cs typeface="Arial" panose="020B0604020202020204" pitchFamily="34" charset="0"/>
              </a:rPr>
              <a:t> syntax?</a:t>
            </a:r>
          </a:p>
          <a:p>
            <a:r>
              <a:rPr lang="en-GB" sz="3600" dirty="0" err="1">
                <a:latin typeface="Arial" panose="020B0604020202020204" pitchFamily="34" charset="0"/>
                <a:cs typeface="Arial" panose="020B0604020202020204" pitchFamily="34" charset="0"/>
              </a:rPr>
              <a:t>Hva</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variabel</a:t>
            </a:r>
            <a:r>
              <a:rPr lang="en-GB" sz="3600" dirty="0">
                <a:latin typeface="Arial" panose="020B0604020202020204" pitchFamily="34" charset="0"/>
                <a:cs typeface="Arial" panose="020B0604020202020204" pitchFamily="34" charset="0"/>
              </a:rPr>
              <a:t>?</a:t>
            </a:r>
          </a:p>
          <a:p>
            <a:r>
              <a:rPr lang="en-GB" sz="3600" dirty="0" err="1">
                <a:latin typeface="Arial" panose="020B0604020202020204" pitchFamily="34" charset="0"/>
                <a:cs typeface="Arial" panose="020B0604020202020204" pitchFamily="34" charset="0"/>
              </a:rPr>
              <a:t>Hvordan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tilordner</a:t>
            </a:r>
            <a:r>
              <a:rPr lang="en-GB" sz="3600" dirty="0">
                <a:latin typeface="Arial" panose="020B0604020202020204" pitchFamily="34" charset="0"/>
                <a:cs typeface="Arial" panose="020B0604020202020204" pitchFamily="34" charset="0"/>
              </a:rPr>
              <a:t> man </a:t>
            </a:r>
            <a:r>
              <a:rPr lang="en-GB" sz="3600" dirty="0" err="1">
                <a:latin typeface="Arial" panose="020B0604020202020204" pitchFamily="34" charset="0"/>
                <a:cs typeface="Arial" panose="020B0604020202020204" pitchFamily="34" charset="0"/>
              </a:rPr>
              <a:t>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verdi</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til</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variabel</a:t>
            </a:r>
            <a:r>
              <a:rPr lang="en-GB" sz="3600" dirty="0">
                <a:latin typeface="Arial" panose="020B0604020202020204" pitchFamily="34" charset="0"/>
                <a:cs typeface="Arial" panose="020B0604020202020204" pitchFamily="34" charset="0"/>
              </a:rPr>
              <a:t>?</a:t>
            </a:r>
          </a:p>
          <a:p>
            <a:r>
              <a:rPr lang="en-GB" sz="3600" dirty="0" err="1">
                <a:latin typeface="Arial" panose="020B0604020202020204" pitchFamily="34" charset="0"/>
                <a:cs typeface="Arial" panose="020B0604020202020204" pitchFamily="34" charset="0"/>
              </a:rPr>
              <a:t>Hvordan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endrer</a:t>
            </a:r>
            <a:r>
              <a:rPr lang="en-GB" sz="3600" dirty="0">
                <a:latin typeface="Arial" panose="020B0604020202020204" pitchFamily="34" charset="0"/>
                <a:cs typeface="Arial" panose="020B0604020202020204" pitchFamily="34" charset="0"/>
              </a:rPr>
              <a:t> man </a:t>
            </a:r>
            <a:r>
              <a:rPr lang="en-GB" sz="3600" dirty="0" err="1">
                <a:latin typeface="Arial" panose="020B0604020202020204" pitchFamily="34" charset="0"/>
                <a:cs typeface="Arial" panose="020B0604020202020204" pitchFamily="34" charset="0"/>
              </a:rPr>
              <a:t>denne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verdien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senere</a:t>
            </a:r>
            <a:r>
              <a:rPr lang="en-GB" sz="3600" dirty="0">
                <a:latin typeface="Arial" panose="020B0604020202020204" pitchFamily="34" charset="0"/>
                <a:cs typeface="Arial" panose="020B0604020202020204" pitchFamily="34" charset="0"/>
              </a:rPr>
              <a:t>?</a:t>
            </a:r>
          </a:p>
          <a:p>
            <a:r>
              <a:rPr lang="en-GB" sz="3600" dirty="0" err="1">
                <a:latin typeface="Arial" panose="020B0604020202020204" pitchFamily="34" charset="0"/>
                <a:cs typeface="Arial" panose="020B0604020202020204" pitchFamily="34" charset="0"/>
              </a:rPr>
              <a:t>Hva</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egentlig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verdi</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og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hvilke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typer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verdier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finnes</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i</a:t>
            </a:r>
            <a:r>
              <a:rPr lang="en-GB" sz="3600" dirty="0">
                <a:latin typeface="Arial" panose="020B0604020202020204" pitchFamily="34" charset="0"/>
                <a:cs typeface="Arial" panose="020B0604020202020204" pitchFamily="34" charset="0"/>
              </a:rPr>
              <a:t> JavaScript?</a:t>
            </a:r>
          </a:p>
          <a:p>
            <a:r>
              <a:rPr lang="en-GB" sz="3600" dirty="0" err="1">
                <a:latin typeface="Arial" panose="020B0604020202020204" pitchFamily="34" charset="0"/>
                <a:cs typeface="Arial" panose="020B0604020202020204" pitchFamily="34" charset="0"/>
              </a:rPr>
              <a:t>Hva</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skjer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hvis</a:t>
            </a:r>
            <a:r>
              <a:rPr lang="en-GB" sz="3600" dirty="0">
                <a:latin typeface="Arial" panose="020B0604020202020204" pitchFamily="34" charset="0"/>
                <a:cs typeface="Arial" panose="020B0604020202020204" pitchFamily="34" charset="0"/>
              </a:rPr>
              <a:t> vi </a:t>
            </a:r>
            <a:r>
              <a:rPr lang="en-GB" sz="3600" dirty="0" err="1">
                <a:latin typeface="Arial" panose="020B0604020202020204" pitchFamily="34" charset="0"/>
                <a:cs typeface="Arial" panose="020B0604020202020204" pitchFamily="34" charset="0"/>
              </a:rPr>
              <a:t>prøver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plusse</a:t>
            </a:r>
            <a:r>
              <a:rPr lang="en-GB" sz="3600" dirty="0">
                <a:latin typeface="Arial" panose="020B0604020202020204" pitchFamily="34" charset="0"/>
                <a:cs typeface="Arial" panose="020B0604020202020204" pitchFamily="34" charset="0"/>
              </a:rPr>
              <a:t> et tall </a:t>
            </a:r>
            <a:r>
              <a:rPr lang="en-GB" sz="3600" dirty="0" err="1">
                <a:latin typeface="Arial" panose="020B0604020202020204" pitchFamily="34" charset="0"/>
                <a:cs typeface="Arial" panose="020B0604020202020204" pitchFamily="34" charset="0"/>
              </a:rPr>
              <a:t>på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tekststreng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Hvorfor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blir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det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ikke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som</a:t>
            </a:r>
            <a:r>
              <a:rPr lang="en-GB" sz="3600" dirty="0">
                <a:latin typeface="Arial" panose="020B0604020202020204" pitchFamily="34" charset="0"/>
                <a:cs typeface="Arial" panose="020B0604020202020204" pitchFamily="34" charset="0"/>
              </a:rPr>
              <a:t> vi </a:t>
            </a:r>
            <a:r>
              <a:rPr lang="en-GB" sz="3600" dirty="0" err="1">
                <a:latin typeface="Arial" panose="020B0604020202020204" pitchFamily="34" charset="0"/>
                <a:cs typeface="Arial" panose="020B0604020202020204" pitchFamily="34" charset="0"/>
              </a:rPr>
              <a:t>kanskje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tror</a:t>
            </a:r>
            <a:r>
              <a:rPr lang="en-GB" sz="3600" dirty="0">
                <a:latin typeface="Arial" panose="020B0604020202020204" pitchFamily="34" charset="0"/>
                <a:cs typeface="Arial" panose="020B0604020202020204" pitchFamily="34" charset="0"/>
              </a:rPr>
              <a:t>?</a:t>
            </a:r>
          </a:p>
          <a:p>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og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mer</a:t>
            </a:r>
            <a:r>
              <a:rPr lang="en-GB" sz="3600" dirty="0">
                <a:latin typeface="Arial" panose="020B0604020202020204" pitchFamily="34" charset="0"/>
                <a:cs typeface="Arial" panose="020B0604020202020204" pitchFamily="34" charset="0"/>
              </a:rPr>
              <a:t>!</a:t>
            </a:r>
          </a:p>
          <a:p>
            <a:endParaRPr lang="en-GB" sz="3600" dirty="0">
              <a:latin typeface="Arial" panose="020B0604020202020204" pitchFamily="34" charset="0"/>
              <a:cs typeface="Arial" panose="020B0604020202020204" pitchFamily="34" charset="0"/>
            </a:endParaRPr>
          </a:p>
          <a:p>
            <a:r>
              <a:rPr lang="en-GB" sz="3600" dirty="0">
                <a:latin typeface="Arial" panose="020B0604020202020204" pitchFamily="34" charset="0"/>
                <a:cs typeface="Arial" panose="020B0604020202020204" pitchFamily="34" charset="0"/>
              </a:rPr>
              <a:t>I </a:t>
            </a:r>
            <a:r>
              <a:rPr lang="en-GB" sz="3600" dirty="0" err="1">
                <a:latin typeface="Arial" panose="020B0604020202020204" pitchFamily="34" charset="0"/>
                <a:cs typeface="Arial" panose="020B0604020202020204" pitchFamily="34" charset="0"/>
              </a:rPr>
              <a:t>denne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forelesningen</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skal</a:t>
            </a:r>
            <a:r>
              <a:rPr lang="en-GB" sz="3600" dirty="0">
                <a:latin typeface="Arial" panose="020B0604020202020204" pitchFamily="34" charset="0"/>
                <a:cs typeface="Arial" panose="020B0604020202020204" pitchFamily="34" charset="0"/>
              </a:rPr>
              <a:t> vi </a:t>
            </a:r>
            <a:r>
              <a:rPr lang="en-GB" sz="3600" dirty="0" err="1">
                <a:latin typeface="Arial" panose="020B0604020202020204" pitchFamily="34" charset="0"/>
                <a:cs typeface="Arial" panose="020B0604020202020204" pitchFamily="34" charset="0"/>
              </a:rPr>
              <a:t>begynne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programmere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det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viktig</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å</a:t>
            </a:r>
            <a:r>
              <a:rPr lang="en-GB" sz="3600" dirty="0">
                <a:latin typeface="Arial" panose="020B0604020202020204" pitchFamily="34" charset="0"/>
                <a:cs typeface="Arial" panose="020B0604020202020204" pitchFamily="34" charset="0"/>
              </a:rPr>
              <a:t> ha </a:t>
            </a:r>
            <a:r>
              <a:rPr lang="en-GB" sz="3600" dirty="0" err="1">
                <a:latin typeface="Arial" panose="020B0604020202020204" pitchFamily="34" charset="0"/>
                <a:cs typeface="Arial" panose="020B0604020202020204" pitchFamily="34" charset="0"/>
              </a:rPr>
              <a:t>klart</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bruker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på</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Scrimba</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og</a:t>
            </a:r>
            <a:r>
              <a:rPr lang="en-GB" sz="3600" dirty="0">
                <a:latin typeface="Arial" panose="020B0604020202020204" pitchFamily="34" charset="0"/>
                <a:cs typeface="Arial" panose="020B0604020202020204" pitchFamily="34" charset="0"/>
              </a:rPr>
              <a:t> at </a:t>
            </a:r>
            <a:r>
              <a:rPr lang="en-GB" sz="3600" dirty="0" err="1">
                <a:latin typeface="Arial" panose="020B0604020202020204" pitchFamily="34" charset="0"/>
                <a:cs typeface="Arial" panose="020B0604020202020204" pitchFamily="34" charset="0"/>
              </a:rPr>
              <a:t>dere</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har</a:t>
            </a:r>
            <a:r>
              <a:rPr lang="en-GB" sz="3600" dirty="0">
                <a:latin typeface="Arial" panose="020B0604020202020204" pitchFamily="34" charset="0"/>
                <a:cs typeface="Arial" panose="020B0604020202020204" pitchFamily="34" charset="0"/>
              </a:rPr>
              <a:t> </a:t>
            </a:r>
            <a:r>
              <a:rPr lang="en-GB" sz="3600" dirty="0" err="1">
                <a:latin typeface="Arial" panose="020B0604020202020204" pitchFamily="34" charset="0"/>
                <a:cs typeface="Arial" panose="020B0604020202020204" pitchFamily="34" charset="0"/>
              </a:rPr>
              <a:t>installert</a:t>
            </a:r>
            <a:r>
              <a:rPr lang="en-GB" sz="3600" dirty="0">
                <a:latin typeface="Arial" panose="020B0604020202020204" pitchFamily="34" charset="0"/>
                <a:cs typeface="Arial" panose="020B0604020202020204" pitchFamily="34" charset="0"/>
              </a:rPr>
              <a:t> Chrome </a:t>
            </a:r>
            <a:r>
              <a:rPr lang="en-GB" sz="3600" dirty="0" err="1">
                <a:latin typeface="Arial" panose="020B0604020202020204" pitchFamily="34" charset="0"/>
                <a:cs typeface="Arial" panose="020B0604020202020204" pitchFamily="34" charset="0"/>
              </a:rPr>
              <a:t>og</a:t>
            </a:r>
            <a:r>
              <a:rPr lang="en-GB" sz="3600" dirty="0">
                <a:latin typeface="Arial" panose="020B0604020202020204" pitchFamily="34" charset="0"/>
                <a:cs typeface="Arial" panose="020B0604020202020204" pitchFamily="34" charset="0"/>
              </a:rPr>
              <a:t> Brackets!</a:t>
            </a:r>
          </a:p>
        </p:txBody>
      </p:sp>
    </p:spTree>
    <p:extLst>
      <p:ext uri="{BB962C8B-B14F-4D97-AF65-F5344CB8AC3E}">
        <p14:creationId xmlns:p14="http://schemas.microsoft.com/office/powerpoint/2010/main" val="26323031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Rectangle 1">
            <a:extLst>
              <a:ext uri="{FF2B5EF4-FFF2-40B4-BE49-F238E27FC236}">
                <a16:creationId xmlns:a16="http://schemas.microsoft.com/office/drawing/2014/main" id="{0CE5ED66-D159-754E-9677-D9488CFE1A60}"/>
              </a:ext>
            </a:extLst>
          </p:cNvPr>
          <p:cNvSpPr/>
          <p:nvPr/>
        </p:nvSpPr>
        <p:spPr>
          <a:xfrm>
            <a:off x="3446584" y="5883509"/>
            <a:ext cx="18100431" cy="2800767"/>
          </a:xfrm>
          <a:prstGeom prst="rect">
            <a:avLst/>
          </a:prstGeom>
        </p:spPr>
        <p:txBody>
          <a:bodyPr wrap="square">
            <a:spAutoFit/>
          </a:bodyPr>
          <a:lstStyle/>
          <a:p>
            <a:r>
              <a:rPr lang="en-US" sz="8800" b="1" dirty="0" err="1">
                <a:solidFill>
                  <a:schemeClr val="dk2"/>
                </a:solidFill>
                <a:latin typeface="Montserrat"/>
                <a:ea typeface="Montserrat"/>
                <a:cs typeface="Montserrat"/>
                <a:sym typeface="Montserrat"/>
              </a:rPr>
              <a:t>Øvingsoppgave</a:t>
            </a:r>
            <a:r>
              <a:rPr lang="en-US" sz="8800" b="1" dirty="0">
                <a:solidFill>
                  <a:schemeClr val="dk2"/>
                </a:solidFill>
                <a:latin typeface="Montserrat"/>
                <a:ea typeface="Montserrat"/>
                <a:cs typeface="Montserrat"/>
                <a:sym typeface="Montserrat"/>
              </a:rPr>
              <a:t> / </a:t>
            </a:r>
            <a:r>
              <a:rPr lang="en-US" sz="8800" b="1" dirty="0" err="1">
                <a:solidFill>
                  <a:schemeClr val="dk2"/>
                </a:solidFill>
                <a:latin typeface="Montserrat"/>
                <a:ea typeface="Montserrat"/>
                <a:cs typeface="Montserrat"/>
                <a:sym typeface="Montserrat"/>
              </a:rPr>
              <a:t>Egentrening</a:t>
            </a:r>
            <a:endParaRPr lang="nb-NO" sz="8800" dirty="0"/>
          </a:p>
          <a:p>
            <a:endParaRPr lang="nb-NO" sz="8800" dirty="0"/>
          </a:p>
        </p:txBody>
      </p:sp>
    </p:spTree>
    <p:extLst>
      <p:ext uri="{BB962C8B-B14F-4D97-AF65-F5344CB8AC3E}">
        <p14:creationId xmlns:p14="http://schemas.microsoft.com/office/powerpoint/2010/main" val="4357847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561FA69-BCA3-1747-9241-43ECE8447246}"/>
              </a:ext>
            </a:extLst>
          </p:cNvPr>
          <p:cNvSpPr/>
          <p:nvPr/>
        </p:nvSpPr>
        <p:spPr>
          <a:xfrm>
            <a:off x="9380149" y="4525689"/>
            <a:ext cx="4937570" cy="5170646"/>
          </a:xfrm>
          <a:prstGeom prst="rect">
            <a:avLst/>
          </a:prstGeom>
        </p:spPr>
        <p:txBody>
          <a:bodyPr wrap="none">
            <a:spAutoFit/>
          </a:bodyPr>
          <a:lstStyle/>
          <a:p>
            <a:r>
              <a:rPr lang="nb-NO" sz="6600" b="1" u="sng" dirty="0"/>
              <a:t>Øvingsrom:</a:t>
            </a:r>
          </a:p>
          <a:p>
            <a:r>
              <a:rPr lang="nb-NO" sz="6600" dirty="0"/>
              <a:t>FUN-201</a:t>
            </a:r>
          </a:p>
          <a:p>
            <a:r>
              <a:rPr lang="nb-NO" sz="6600" dirty="0"/>
              <a:t>FUN-205</a:t>
            </a:r>
          </a:p>
          <a:p>
            <a:r>
              <a:rPr lang="nb-NO" sz="6600" dirty="0"/>
              <a:t>FUN-207</a:t>
            </a:r>
          </a:p>
          <a:p>
            <a:r>
              <a:rPr lang="nb-NO" sz="6600" dirty="0"/>
              <a:t>FUN-305</a:t>
            </a:r>
          </a:p>
        </p:txBody>
      </p:sp>
    </p:spTree>
    <p:extLst>
      <p:ext uri="{BB962C8B-B14F-4D97-AF65-F5344CB8AC3E}">
        <p14:creationId xmlns:p14="http://schemas.microsoft.com/office/powerpoint/2010/main" val="16448373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82">
            <a:extLst>
              <a:ext uri="{FF2B5EF4-FFF2-40B4-BE49-F238E27FC236}">
                <a16:creationId xmlns:a16="http://schemas.microsoft.com/office/drawing/2014/main" id="{82DDB879-8C06-2B4C-9650-9B6DA63EC0D8}"/>
              </a:ext>
            </a:extLst>
          </p:cNvPr>
          <p:cNvSpPr txBox="1"/>
          <p:nvPr/>
        </p:nvSpPr>
        <p:spPr>
          <a:xfrm>
            <a:off x="3158635" y="2595132"/>
            <a:ext cx="20346823" cy="188910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Hvordan</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bruke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Scrimba</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uten</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å</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forke</a:t>
            </a:r>
            <a:r>
              <a:rPr lang="en-US" sz="8000" b="1" dirty="0">
                <a:solidFill>
                  <a:schemeClr val="dk2"/>
                </a:solidFill>
                <a:latin typeface="Montserrat"/>
                <a:ea typeface="Montserrat"/>
                <a:cs typeface="Montserrat"/>
                <a:sym typeface="Montserrat"/>
              </a:rPr>
              <a:t>?</a:t>
            </a:r>
          </a:p>
          <a:p>
            <a:pPr marL="0" marR="0" lvl="0" indent="0" algn="l" rtl="0">
              <a:spcBef>
                <a:spcPts val="0"/>
              </a:spcBef>
              <a:buSzPct val="25000"/>
              <a:buNone/>
            </a:pPr>
            <a:r>
              <a:rPr lang="en-US" sz="4400" b="1" dirty="0">
                <a:solidFill>
                  <a:schemeClr val="dk2"/>
                </a:solidFill>
                <a:latin typeface="Montserrat"/>
                <a:ea typeface="Montserrat"/>
                <a:cs typeface="Montserrat"/>
                <a:sym typeface="Montserrat"/>
              </a:rPr>
              <a:t>Med </a:t>
            </a:r>
            <a:r>
              <a:rPr lang="en-US" sz="4400" b="1" dirty="0" err="1">
                <a:solidFill>
                  <a:schemeClr val="dk2"/>
                </a:solidFill>
                <a:latin typeface="Montserrat"/>
                <a:ea typeface="Montserrat"/>
                <a:cs typeface="Montserrat"/>
                <a:sym typeface="Montserrat"/>
              </a:rPr>
              <a:t>andre</a:t>
            </a:r>
            <a:r>
              <a:rPr lang="en-US" sz="4400" b="1" dirty="0">
                <a:solidFill>
                  <a:schemeClr val="dk2"/>
                </a:solidFill>
                <a:latin typeface="Montserrat"/>
                <a:ea typeface="Montserrat"/>
                <a:cs typeface="Montserrat"/>
                <a:sym typeface="Montserrat"/>
              </a:rPr>
              <a:t> </a:t>
            </a:r>
            <a:r>
              <a:rPr lang="en-US" sz="4400" b="1" dirty="0" err="1">
                <a:solidFill>
                  <a:schemeClr val="dk2"/>
                </a:solidFill>
                <a:latin typeface="Montserrat"/>
                <a:ea typeface="Montserrat"/>
                <a:cs typeface="Montserrat"/>
                <a:sym typeface="Montserrat"/>
              </a:rPr>
              <a:t>ord</a:t>
            </a:r>
            <a:r>
              <a:rPr lang="en-US" sz="4400" b="1" dirty="0">
                <a:solidFill>
                  <a:schemeClr val="dk2"/>
                </a:solidFill>
                <a:latin typeface="Montserrat"/>
                <a:ea typeface="Montserrat"/>
                <a:cs typeface="Montserrat"/>
                <a:sym typeface="Montserrat"/>
              </a:rPr>
              <a:t>: </a:t>
            </a:r>
            <a:r>
              <a:rPr lang="en-US" sz="4400" b="1" dirty="0" err="1">
                <a:solidFill>
                  <a:schemeClr val="dk2"/>
                </a:solidFill>
                <a:latin typeface="Montserrat"/>
                <a:ea typeface="Montserrat"/>
                <a:cs typeface="Montserrat"/>
                <a:sym typeface="Montserrat"/>
              </a:rPr>
              <a:t>hvordan</a:t>
            </a:r>
            <a:r>
              <a:rPr lang="en-US" sz="4400" b="1" dirty="0">
                <a:solidFill>
                  <a:schemeClr val="dk2"/>
                </a:solidFill>
                <a:latin typeface="Montserrat"/>
                <a:ea typeface="Montserrat"/>
                <a:cs typeface="Montserrat"/>
                <a:sym typeface="Montserrat"/>
              </a:rPr>
              <a:t> </a:t>
            </a:r>
            <a:r>
              <a:rPr lang="en-US" sz="4400" b="1" dirty="0" err="1">
                <a:solidFill>
                  <a:schemeClr val="dk2"/>
                </a:solidFill>
                <a:latin typeface="Montserrat"/>
                <a:ea typeface="Montserrat"/>
                <a:cs typeface="Montserrat"/>
                <a:sym typeface="Montserrat"/>
              </a:rPr>
              <a:t>opprette</a:t>
            </a:r>
            <a:r>
              <a:rPr lang="en-US" sz="4400" b="1" dirty="0">
                <a:solidFill>
                  <a:schemeClr val="dk2"/>
                </a:solidFill>
                <a:latin typeface="Montserrat"/>
                <a:ea typeface="Montserrat"/>
                <a:cs typeface="Montserrat"/>
                <a:sym typeface="Montserrat"/>
              </a:rPr>
              <a:t> </a:t>
            </a:r>
            <a:r>
              <a:rPr lang="en-US" sz="4400" b="1" dirty="0" err="1">
                <a:solidFill>
                  <a:schemeClr val="dk2"/>
                </a:solidFill>
                <a:latin typeface="Montserrat"/>
                <a:ea typeface="Montserrat"/>
                <a:cs typeface="Montserrat"/>
                <a:sym typeface="Montserrat"/>
              </a:rPr>
              <a:t>egne</a:t>
            </a:r>
            <a:r>
              <a:rPr lang="en-US" sz="4400" b="1" dirty="0">
                <a:solidFill>
                  <a:schemeClr val="dk2"/>
                </a:solidFill>
                <a:latin typeface="Montserrat"/>
                <a:ea typeface="Montserrat"/>
                <a:cs typeface="Montserrat"/>
                <a:sym typeface="Montserrat"/>
              </a:rPr>
              <a:t> </a:t>
            </a:r>
            <a:r>
              <a:rPr lang="en-US" sz="4400" b="1" dirty="0" err="1">
                <a:solidFill>
                  <a:schemeClr val="dk2"/>
                </a:solidFill>
                <a:latin typeface="Montserrat"/>
                <a:ea typeface="Montserrat"/>
                <a:cs typeface="Montserrat"/>
                <a:sym typeface="Montserrat"/>
              </a:rPr>
              <a:t>prosjekter</a:t>
            </a:r>
            <a:r>
              <a:rPr lang="en-US" sz="4400" b="1" dirty="0">
                <a:solidFill>
                  <a:schemeClr val="dk2"/>
                </a:solidFill>
                <a:latin typeface="Montserrat"/>
                <a:ea typeface="Montserrat"/>
                <a:cs typeface="Montserrat"/>
                <a:sym typeface="Montserrat"/>
              </a:rPr>
              <a:t> </a:t>
            </a:r>
            <a:r>
              <a:rPr lang="en-US" sz="4400" b="1" dirty="0" err="1">
                <a:solidFill>
                  <a:schemeClr val="dk2"/>
                </a:solidFill>
                <a:latin typeface="Montserrat"/>
                <a:ea typeface="Montserrat"/>
                <a:cs typeface="Montserrat"/>
                <a:sym typeface="Montserrat"/>
              </a:rPr>
              <a:t>i</a:t>
            </a:r>
            <a:r>
              <a:rPr lang="en-US" sz="4400" b="1" dirty="0">
                <a:solidFill>
                  <a:schemeClr val="dk2"/>
                </a:solidFill>
                <a:latin typeface="Montserrat"/>
                <a:ea typeface="Montserrat"/>
                <a:cs typeface="Montserrat"/>
                <a:sym typeface="Montserrat"/>
              </a:rPr>
              <a:t> </a:t>
            </a:r>
            <a:r>
              <a:rPr lang="en-US" sz="4400" b="1" dirty="0" err="1">
                <a:solidFill>
                  <a:schemeClr val="dk2"/>
                </a:solidFill>
                <a:latin typeface="Montserrat"/>
                <a:ea typeface="Montserrat"/>
                <a:cs typeface="Montserrat"/>
                <a:sym typeface="Montserrat"/>
              </a:rPr>
              <a:t>Scrimba</a:t>
            </a:r>
            <a:r>
              <a:rPr lang="en-US" sz="4400" b="1" dirty="0">
                <a:solidFill>
                  <a:schemeClr val="dk2"/>
                </a:solidFill>
                <a:latin typeface="Montserrat"/>
                <a:ea typeface="Montserrat"/>
                <a:cs typeface="Montserrat"/>
                <a:sym typeface="Montserrat"/>
              </a:rPr>
              <a:t>?</a:t>
            </a:r>
          </a:p>
        </p:txBody>
      </p:sp>
      <p:sp>
        <p:nvSpPr>
          <p:cNvPr id="5" name="TextBox 4">
            <a:extLst>
              <a:ext uri="{FF2B5EF4-FFF2-40B4-BE49-F238E27FC236}">
                <a16:creationId xmlns:a16="http://schemas.microsoft.com/office/drawing/2014/main" id="{42AC6B4D-98DE-FB47-9097-D0D4F68C2A96}"/>
              </a:ext>
            </a:extLst>
          </p:cNvPr>
          <p:cNvSpPr txBox="1"/>
          <p:nvPr/>
        </p:nvSpPr>
        <p:spPr>
          <a:xfrm>
            <a:off x="3158635" y="4984417"/>
            <a:ext cx="10440679" cy="6001643"/>
          </a:xfrm>
          <a:prstGeom prst="rect">
            <a:avLst/>
          </a:prstGeom>
          <a:noFill/>
        </p:spPr>
        <p:txBody>
          <a:bodyPr wrap="square" rtlCol="0">
            <a:spAutoFit/>
          </a:bodyPr>
          <a:lstStyle/>
          <a:p>
            <a:r>
              <a:rPr lang="nb-NO" sz="3200" b="1" dirty="0"/>
              <a:t>Steg 1</a:t>
            </a:r>
            <a:r>
              <a:rPr lang="nb-NO" sz="3200" dirty="0"/>
              <a:t> Gå inn på </a:t>
            </a:r>
            <a:r>
              <a:rPr lang="nb-NO" sz="3200" dirty="0">
                <a:hlinkClick r:id="rId2"/>
              </a:rPr>
              <a:t>www.scrimba.com</a:t>
            </a:r>
            <a:r>
              <a:rPr lang="nb-NO" sz="3200" dirty="0"/>
              <a:t>.</a:t>
            </a:r>
          </a:p>
          <a:p>
            <a:endParaRPr lang="nb-NO" sz="3200" dirty="0"/>
          </a:p>
          <a:p>
            <a:r>
              <a:rPr lang="nb-NO" sz="3200" b="1" dirty="0"/>
              <a:t>Steg 2 </a:t>
            </a:r>
            <a:r>
              <a:rPr lang="nb-NO" sz="3200" dirty="0"/>
              <a:t>Sørg for at du er logget inn eller gjør det nå.</a:t>
            </a:r>
          </a:p>
          <a:p>
            <a:endParaRPr lang="nb-NO" sz="3200" dirty="0"/>
          </a:p>
          <a:p>
            <a:r>
              <a:rPr lang="nb-NO" sz="3200" b="1" dirty="0"/>
              <a:t>Steg 3</a:t>
            </a:r>
            <a:r>
              <a:rPr lang="nb-NO" sz="3200" dirty="0"/>
              <a:t> Trykk den grå +-knappen i øverste høyre hjørne. </a:t>
            </a:r>
          </a:p>
          <a:p>
            <a:endParaRPr lang="nb-NO" sz="3200" dirty="0"/>
          </a:p>
          <a:p>
            <a:r>
              <a:rPr lang="nb-NO" sz="3200" b="1" dirty="0"/>
              <a:t>Steg 4</a:t>
            </a:r>
            <a:r>
              <a:rPr lang="nb-NO" sz="3200" dirty="0"/>
              <a:t> Velg «JavaScript» og «</a:t>
            </a:r>
            <a:r>
              <a:rPr lang="nb-NO" sz="3200" dirty="0" err="1"/>
              <a:t>Playground</a:t>
            </a:r>
            <a:r>
              <a:rPr lang="nb-NO" sz="3200" dirty="0"/>
              <a:t>», og en tittel.</a:t>
            </a:r>
          </a:p>
          <a:p>
            <a:endParaRPr lang="nb-NO" sz="3200" dirty="0"/>
          </a:p>
          <a:p>
            <a:r>
              <a:rPr lang="nb-NO" sz="3200" b="1" dirty="0"/>
              <a:t>Steg 5</a:t>
            </a:r>
            <a:r>
              <a:rPr lang="nb-NO" sz="3200" dirty="0"/>
              <a:t> For å gjøre prosjektet ditt privat, trykk på pennen i venstre sidemeny, og velg «Secret» eller «Private».</a:t>
            </a:r>
          </a:p>
          <a:p>
            <a:endParaRPr lang="nb-NO" sz="3200" dirty="0"/>
          </a:p>
          <a:p>
            <a:r>
              <a:rPr lang="nb-NO" sz="3200" b="1" dirty="0"/>
              <a:t>Steg 6</a:t>
            </a:r>
            <a:r>
              <a:rPr lang="nb-NO" sz="3200" dirty="0"/>
              <a:t> Kjør program!</a:t>
            </a:r>
            <a:endParaRPr lang="nb-NO" sz="3200" b="1" dirty="0"/>
          </a:p>
        </p:txBody>
      </p:sp>
      <p:pic>
        <p:nvPicPr>
          <p:cNvPr id="8" name="Picture 7">
            <a:extLst>
              <a:ext uri="{FF2B5EF4-FFF2-40B4-BE49-F238E27FC236}">
                <a16:creationId xmlns:a16="http://schemas.microsoft.com/office/drawing/2014/main" id="{A9D7F5B3-D26A-9441-8B1C-5E34F9F53BE4}"/>
              </a:ext>
            </a:extLst>
          </p:cNvPr>
          <p:cNvPicPr>
            <a:picLocks noChangeAspect="1"/>
          </p:cNvPicPr>
          <p:nvPr/>
        </p:nvPicPr>
        <p:blipFill>
          <a:blip r:embed="rId3"/>
          <a:stretch>
            <a:fillRect/>
          </a:stretch>
        </p:blipFill>
        <p:spPr>
          <a:xfrm>
            <a:off x="15625277" y="4850973"/>
            <a:ext cx="5997660" cy="1543952"/>
          </a:xfrm>
          <a:prstGeom prst="rect">
            <a:avLst/>
          </a:prstGeom>
        </p:spPr>
      </p:pic>
      <p:cxnSp>
        <p:nvCxnSpPr>
          <p:cNvPr id="10" name="Straight Arrow Connector 9">
            <a:extLst>
              <a:ext uri="{FF2B5EF4-FFF2-40B4-BE49-F238E27FC236}">
                <a16:creationId xmlns:a16="http://schemas.microsoft.com/office/drawing/2014/main" id="{D39F56B7-6279-F345-941E-8981BC9B1FC9}"/>
              </a:ext>
            </a:extLst>
          </p:cNvPr>
          <p:cNvCxnSpPr>
            <a:cxnSpLocks/>
          </p:cNvCxnSpPr>
          <p:nvPr/>
        </p:nvCxnSpPr>
        <p:spPr>
          <a:xfrm flipV="1">
            <a:off x="13332046" y="6035042"/>
            <a:ext cx="7434994" cy="1122497"/>
          </a:xfrm>
          <a:prstGeom prst="straightConnector1">
            <a:avLst/>
          </a:prstGeom>
          <a:ln w="69850">
            <a:tailEnd type="triangle" w="lg" len="lg"/>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BD0D8FB8-07D9-B440-B8C7-1B071D74267E}"/>
              </a:ext>
            </a:extLst>
          </p:cNvPr>
          <p:cNvPicPr>
            <a:picLocks noChangeAspect="1"/>
          </p:cNvPicPr>
          <p:nvPr/>
        </p:nvPicPr>
        <p:blipFill>
          <a:blip r:embed="rId4"/>
          <a:stretch>
            <a:fillRect/>
          </a:stretch>
        </p:blipFill>
        <p:spPr>
          <a:xfrm>
            <a:off x="15625277" y="7197726"/>
            <a:ext cx="7880181" cy="4428704"/>
          </a:xfrm>
          <a:prstGeom prst="rect">
            <a:avLst/>
          </a:prstGeom>
        </p:spPr>
      </p:pic>
      <p:cxnSp>
        <p:nvCxnSpPr>
          <p:cNvPr id="18" name="Straight Arrow Connector 17">
            <a:extLst>
              <a:ext uri="{FF2B5EF4-FFF2-40B4-BE49-F238E27FC236}">
                <a16:creationId xmlns:a16="http://schemas.microsoft.com/office/drawing/2014/main" id="{571B472E-CF55-164B-83DA-ECA11CBFD251}"/>
              </a:ext>
            </a:extLst>
          </p:cNvPr>
          <p:cNvCxnSpPr>
            <a:cxnSpLocks/>
          </p:cNvCxnSpPr>
          <p:nvPr/>
        </p:nvCxnSpPr>
        <p:spPr>
          <a:xfrm>
            <a:off x="13332046" y="8148411"/>
            <a:ext cx="2025963" cy="850115"/>
          </a:xfrm>
          <a:prstGeom prst="straightConnector1">
            <a:avLst/>
          </a:prstGeom>
          <a:ln w="69850">
            <a:tailEnd type="triangle" w="lg" len="lg"/>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0DA8A56A-2930-AD4A-BB5A-23599E934327}"/>
              </a:ext>
            </a:extLst>
          </p:cNvPr>
          <p:cNvPicPr>
            <a:picLocks noChangeAspect="1"/>
          </p:cNvPicPr>
          <p:nvPr/>
        </p:nvPicPr>
        <p:blipFill>
          <a:blip r:embed="rId5"/>
          <a:stretch>
            <a:fillRect/>
          </a:stretch>
        </p:blipFill>
        <p:spPr>
          <a:xfrm>
            <a:off x="9437515" y="10551623"/>
            <a:ext cx="4612155" cy="2000707"/>
          </a:xfrm>
          <a:prstGeom prst="rect">
            <a:avLst/>
          </a:prstGeom>
        </p:spPr>
      </p:pic>
      <p:cxnSp>
        <p:nvCxnSpPr>
          <p:cNvPr id="22" name="Straight Arrow Connector 21">
            <a:extLst>
              <a:ext uri="{FF2B5EF4-FFF2-40B4-BE49-F238E27FC236}">
                <a16:creationId xmlns:a16="http://schemas.microsoft.com/office/drawing/2014/main" id="{FEB15B04-042D-8F4E-8D92-A756C96C747A}"/>
              </a:ext>
            </a:extLst>
          </p:cNvPr>
          <p:cNvCxnSpPr>
            <a:cxnSpLocks/>
          </p:cNvCxnSpPr>
          <p:nvPr/>
        </p:nvCxnSpPr>
        <p:spPr>
          <a:xfrm>
            <a:off x="12334241" y="10001175"/>
            <a:ext cx="812799" cy="1886025"/>
          </a:xfrm>
          <a:prstGeom prst="straightConnector1">
            <a:avLst/>
          </a:prstGeom>
          <a:ln w="69850">
            <a:solidFill>
              <a:schemeClr val="accent2"/>
            </a:solidFill>
            <a:tailEnd type="triangle" w="lg" len="lg"/>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4180EE71-C9A9-8844-BE4A-2C4BDF8061E2}"/>
              </a:ext>
            </a:extLst>
          </p:cNvPr>
          <p:cNvPicPr>
            <a:picLocks noChangeAspect="1"/>
          </p:cNvPicPr>
          <p:nvPr/>
        </p:nvPicPr>
        <p:blipFill>
          <a:blip r:embed="rId6"/>
          <a:stretch>
            <a:fillRect/>
          </a:stretch>
        </p:blipFill>
        <p:spPr>
          <a:xfrm>
            <a:off x="3925159" y="11887200"/>
            <a:ext cx="2841401" cy="894929"/>
          </a:xfrm>
          <a:prstGeom prst="rect">
            <a:avLst/>
          </a:prstGeom>
        </p:spPr>
      </p:pic>
      <p:cxnSp>
        <p:nvCxnSpPr>
          <p:cNvPr id="17" name="Straight Arrow Connector 16">
            <a:extLst>
              <a:ext uri="{FF2B5EF4-FFF2-40B4-BE49-F238E27FC236}">
                <a16:creationId xmlns:a16="http://schemas.microsoft.com/office/drawing/2014/main" id="{12AB99A3-E52B-6A45-BA7D-0EE67FACF23B}"/>
              </a:ext>
            </a:extLst>
          </p:cNvPr>
          <p:cNvCxnSpPr>
            <a:cxnSpLocks/>
          </p:cNvCxnSpPr>
          <p:nvPr/>
        </p:nvCxnSpPr>
        <p:spPr>
          <a:xfrm flipH="1">
            <a:off x="6380480" y="10896104"/>
            <a:ext cx="502359" cy="991096"/>
          </a:xfrm>
          <a:prstGeom prst="straightConnector1">
            <a:avLst/>
          </a:prstGeom>
          <a:ln w="69850">
            <a:solidFill>
              <a:schemeClr val="accent2"/>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62860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9F8C929-9F0C-BF46-B774-ECA142114258}"/>
              </a:ext>
            </a:extLst>
          </p:cNvPr>
          <p:cNvSpPr/>
          <p:nvPr/>
        </p:nvSpPr>
        <p:spPr>
          <a:xfrm>
            <a:off x="1629876" y="6757900"/>
            <a:ext cx="22437553" cy="830997"/>
          </a:xfrm>
          <a:prstGeom prst="rect">
            <a:avLst/>
          </a:prstGeom>
        </p:spPr>
        <p:txBody>
          <a:bodyPr wrap="none">
            <a:spAutoFit/>
          </a:bodyPr>
          <a:lstStyle/>
          <a:p>
            <a:r>
              <a:rPr lang="nb-NO" sz="4800" dirty="0">
                <a:hlinkClick r:id="rId2"/>
              </a:rPr>
              <a:t>https://kristiania.instructure.com/courses/577/quizzes/400?module_item_id=9435</a:t>
            </a:r>
            <a:r>
              <a:rPr lang="nb-NO" sz="4800" dirty="0"/>
              <a:t> </a:t>
            </a:r>
          </a:p>
        </p:txBody>
      </p:sp>
      <p:sp>
        <p:nvSpPr>
          <p:cNvPr id="3" name="Rectangle 2">
            <a:extLst>
              <a:ext uri="{FF2B5EF4-FFF2-40B4-BE49-F238E27FC236}">
                <a16:creationId xmlns:a16="http://schemas.microsoft.com/office/drawing/2014/main" id="{451CDF26-0DFD-0643-8237-62000242696D}"/>
              </a:ext>
            </a:extLst>
          </p:cNvPr>
          <p:cNvSpPr/>
          <p:nvPr/>
        </p:nvSpPr>
        <p:spPr>
          <a:xfrm>
            <a:off x="1629876" y="4902207"/>
            <a:ext cx="16522472" cy="1107996"/>
          </a:xfrm>
          <a:prstGeom prst="rect">
            <a:avLst/>
          </a:prstGeom>
        </p:spPr>
        <p:txBody>
          <a:bodyPr wrap="none">
            <a:spAutoFit/>
          </a:bodyPr>
          <a:lstStyle/>
          <a:p>
            <a:r>
              <a:rPr lang="nb-NO" sz="6600" b="1" dirty="0"/>
              <a:t>Ikke-</a:t>
            </a:r>
            <a:r>
              <a:rPr lang="nb-NO" sz="6600" b="1" dirty="0" err="1"/>
              <a:t>karaktersatt</a:t>
            </a:r>
            <a:r>
              <a:rPr lang="nb-NO" sz="6600" b="1" dirty="0"/>
              <a:t> test/quiz for repetisjon:</a:t>
            </a:r>
          </a:p>
        </p:txBody>
      </p:sp>
    </p:spTree>
    <p:extLst>
      <p:ext uri="{BB962C8B-B14F-4D97-AF65-F5344CB8AC3E}">
        <p14:creationId xmlns:p14="http://schemas.microsoft.com/office/powerpoint/2010/main" val="24534563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4EE3514-F7D0-F54A-A46C-B56898B6B1EA}"/>
              </a:ext>
            </a:extLst>
          </p:cNvPr>
          <p:cNvSpPr/>
          <p:nvPr/>
        </p:nvSpPr>
        <p:spPr>
          <a:xfrm>
            <a:off x="10224359" y="3057452"/>
            <a:ext cx="7459719" cy="646331"/>
          </a:xfrm>
          <a:prstGeom prst="rect">
            <a:avLst/>
          </a:prstGeom>
        </p:spPr>
        <p:txBody>
          <a:bodyPr wrap="square">
            <a:spAutoFit/>
          </a:bodyPr>
          <a:lstStyle/>
          <a:p>
            <a:r>
              <a:rPr lang="nb-NO" sz="3600" dirty="0">
                <a:hlinkClick r:id="rId2"/>
              </a:rPr>
              <a:t>https://scrimba.com/c/cvLrycP</a:t>
            </a:r>
            <a:r>
              <a:rPr lang="nb-NO" sz="3600" dirty="0"/>
              <a:t> </a:t>
            </a:r>
          </a:p>
        </p:txBody>
      </p:sp>
      <p:sp>
        <p:nvSpPr>
          <p:cNvPr id="3" name="Shape 182">
            <a:extLst>
              <a:ext uri="{FF2B5EF4-FFF2-40B4-BE49-F238E27FC236}">
                <a16:creationId xmlns:a16="http://schemas.microsoft.com/office/drawing/2014/main" id="{82DDB879-8C06-2B4C-9650-9B6DA63EC0D8}"/>
              </a:ext>
            </a:extLst>
          </p:cNvPr>
          <p:cNvSpPr txBox="1"/>
          <p:nvPr/>
        </p:nvSpPr>
        <p:spPr>
          <a:xfrm>
            <a:off x="3185530" y="1411791"/>
            <a:ext cx="19158840" cy="188910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a:solidFill>
                  <a:schemeClr val="dk2"/>
                </a:solidFill>
                <a:latin typeface="Montserrat"/>
                <a:ea typeface="Montserrat"/>
                <a:cs typeface="Montserrat"/>
                <a:sym typeface="Montserrat"/>
              </a:rPr>
              <a:t>Teaser </a:t>
            </a:r>
            <a:r>
              <a:rPr lang="en-US" sz="4000" b="1" dirty="0">
                <a:solidFill>
                  <a:schemeClr val="dk2"/>
                </a:solidFill>
                <a:latin typeface="Montserrat"/>
                <a:ea typeface="Montserrat"/>
                <a:cs typeface="Montserrat"/>
                <a:sym typeface="Montserrat"/>
              </a:rPr>
              <a:t>(</a:t>
            </a:r>
            <a:r>
              <a:rPr lang="en-US" sz="4000" b="1" dirty="0" err="1">
                <a:solidFill>
                  <a:schemeClr val="dk2"/>
                </a:solidFill>
                <a:latin typeface="Montserrat"/>
                <a:ea typeface="Montserrat"/>
                <a:cs typeface="Montserrat"/>
                <a:sym typeface="Montserrat"/>
              </a:rPr>
              <a:t>og</a:t>
            </a:r>
            <a:r>
              <a:rPr lang="en-US" sz="4000" b="1" dirty="0">
                <a:solidFill>
                  <a:schemeClr val="dk2"/>
                </a:solidFill>
                <a:latin typeface="Montserrat"/>
                <a:ea typeface="Montserrat"/>
                <a:cs typeface="Montserrat"/>
                <a:sym typeface="Montserrat"/>
              </a:rPr>
              <a:t> </a:t>
            </a:r>
            <a:r>
              <a:rPr lang="en-US" sz="4000" b="1" dirty="0" err="1">
                <a:solidFill>
                  <a:schemeClr val="dk2"/>
                </a:solidFill>
                <a:latin typeface="Montserrat"/>
                <a:ea typeface="Montserrat"/>
                <a:cs typeface="Montserrat"/>
                <a:sym typeface="Montserrat"/>
              </a:rPr>
              <a:t>avansert</a:t>
            </a:r>
            <a:r>
              <a:rPr lang="en-US" sz="4000" b="1" dirty="0">
                <a:solidFill>
                  <a:schemeClr val="dk2"/>
                </a:solidFill>
                <a:latin typeface="Montserrat"/>
                <a:ea typeface="Montserrat"/>
                <a:cs typeface="Montserrat"/>
                <a:sym typeface="Montserrat"/>
              </a:rPr>
              <a:t> </a:t>
            </a:r>
            <a:r>
              <a:rPr lang="en-US" sz="4000" b="1" dirty="0" err="1">
                <a:solidFill>
                  <a:schemeClr val="dk2"/>
                </a:solidFill>
                <a:latin typeface="Montserrat"/>
                <a:ea typeface="Montserrat"/>
                <a:cs typeface="Montserrat"/>
                <a:sym typeface="Montserrat"/>
              </a:rPr>
              <a:t>øving</a:t>
            </a:r>
            <a:r>
              <a:rPr lang="en-US" sz="4000" b="1" dirty="0">
                <a:solidFill>
                  <a:schemeClr val="dk2"/>
                </a:solidFill>
                <a:latin typeface="Montserrat"/>
                <a:ea typeface="Montserrat"/>
                <a:cs typeface="Montserrat"/>
                <a:sym typeface="Montserrat"/>
              </a:rPr>
              <a:t>)</a:t>
            </a:r>
            <a:r>
              <a:rPr lang="en-US" sz="8000" b="1" dirty="0">
                <a:solidFill>
                  <a:schemeClr val="dk2"/>
                </a:solidFill>
                <a:latin typeface="Montserrat"/>
                <a:ea typeface="Montserrat"/>
                <a:cs typeface="Montserrat"/>
                <a:sym typeface="Montserrat"/>
              </a:rPr>
              <a:t> for </a:t>
            </a:r>
            <a:r>
              <a:rPr lang="en-US" sz="8000" b="1" dirty="0" err="1">
                <a:solidFill>
                  <a:schemeClr val="dk2"/>
                </a:solidFill>
                <a:latin typeface="Montserrat"/>
                <a:ea typeface="Montserrat"/>
                <a:cs typeface="Montserrat"/>
                <a:sym typeface="Montserrat"/>
              </a:rPr>
              <a:t>forelesning</a:t>
            </a:r>
            <a:r>
              <a:rPr lang="en-US" sz="8000" b="1" dirty="0">
                <a:solidFill>
                  <a:schemeClr val="dk2"/>
                </a:solidFill>
                <a:latin typeface="Montserrat"/>
                <a:ea typeface="Montserrat"/>
                <a:cs typeface="Montserrat"/>
                <a:sym typeface="Montserrat"/>
              </a:rPr>
              <a:t> 3:</a:t>
            </a:r>
          </a:p>
        </p:txBody>
      </p:sp>
      <p:pic>
        <p:nvPicPr>
          <p:cNvPr id="4" name="Picture 3">
            <a:extLst>
              <a:ext uri="{FF2B5EF4-FFF2-40B4-BE49-F238E27FC236}">
                <a16:creationId xmlns:a16="http://schemas.microsoft.com/office/drawing/2014/main" id="{A2493F74-9362-D44D-BD82-22D39F76A310}"/>
              </a:ext>
            </a:extLst>
          </p:cNvPr>
          <p:cNvPicPr>
            <a:picLocks noChangeAspect="1"/>
          </p:cNvPicPr>
          <p:nvPr/>
        </p:nvPicPr>
        <p:blipFill>
          <a:blip r:embed="rId3"/>
          <a:stretch>
            <a:fillRect/>
          </a:stretch>
        </p:blipFill>
        <p:spPr>
          <a:xfrm>
            <a:off x="10224359" y="7521871"/>
            <a:ext cx="4658138" cy="1467130"/>
          </a:xfrm>
          <a:prstGeom prst="rect">
            <a:avLst/>
          </a:prstGeom>
        </p:spPr>
      </p:pic>
      <p:sp>
        <p:nvSpPr>
          <p:cNvPr id="5" name="TextBox 4">
            <a:extLst>
              <a:ext uri="{FF2B5EF4-FFF2-40B4-BE49-F238E27FC236}">
                <a16:creationId xmlns:a16="http://schemas.microsoft.com/office/drawing/2014/main" id="{42AC6B4D-98DE-FB47-9097-D0D4F68C2A96}"/>
              </a:ext>
            </a:extLst>
          </p:cNvPr>
          <p:cNvSpPr txBox="1"/>
          <p:nvPr/>
        </p:nvSpPr>
        <p:spPr>
          <a:xfrm>
            <a:off x="3372144" y="3131101"/>
            <a:ext cx="5854488" cy="584775"/>
          </a:xfrm>
          <a:prstGeom prst="rect">
            <a:avLst/>
          </a:prstGeom>
          <a:noFill/>
        </p:spPr>
        <p:txBody>
          <a:bodyPr wrap="none" rtlCol="0">
            <a:spAutoFit/>
          </a:bodyPr>
          <a:lstStyle/>
          <a:p>
            <a:r>
              <a:rPr lang="nb-NO" sz="3200" b="1" dirty="0"/>
              <a:t>Steg 1</a:t>
            </a:r>
            <a:r>
              <a:rPr lang="nb-NO" sz="3200" dirty="0"/>
              <a:t> Gå inn på denne linken:</a:t>
            </a:r>
          </a:p>
        </p:txBody>
      </p:sp>
      <p:sp>
        <p:nvSpPr>
          <p:cNvPr id="6" name="TextBox 5">
            <a:extLst>
              <a:ext uri="{FF2B5EF4-FFF2-40B4-BE49-F238E27FC236}">
                <a16:creationId xmlns:a16="http://schemas.microsoft.com/office/drawing/2014/main" id="{A9C1C45D-E4B0-FC42-B121-93AAEC44B7EA}"/>
              </a:ext>
            </a:extLst>
          </p:cNvPr>
          <p:cNvSpPr txBox="1"/>
          <p:nvPr/>
        </p:nvSpPr>
        <p:spPr>
          <a:xfrm>
            <a:off x="3372144" y="7523063"/>
            <a:ext cx="5854488" cy="1569660"/>
          </a:xfrm>
          <a:prstGeom prst="rect">
            <a:avLst/>
          </a:prstGeom>
          <a:noFill/>
        </p:spPr>
        <p:txBody>
          <a:bodyPr wrap="square" rtlCol="0">
            <a:spAutoFit/>
          </a:bodyPr>
          <a:lstStyle/>
          <a:p>
            <a:r>
              <a:rPr lang="nb-NO" sz="3200" b="1" dirty="0"/>
              <a:t>Steg 3</a:t>
            </a:r>
            <a:r>
              <a:rPr lang="nb-NO" sz="3200" dirty="0"/>
              <a:t> Kjør programmet ved å trykke på den grønne knappen i </a:t>
            </a:r>
            <a:r>
              <a:rPr lang="nb-NO" sz="3200" dirty="0" err="1"/>
              <a:t>Scrimba</a:t>
            </a:r>
            <a:r>
              <a:rPr lang="nb-NO" sz="3200" dirty="0"/>
              <a:t>: </a:t>
            </a:r>
          </a:p>
        </p:txBody>
      </p:sp>
      <p:sp>
        <p:nvSpPr>
          <p:cNvPr id="7" name="TextBox 6">
            <a:extLst>
              <a:ext uri="{FF2B5EF4-FFF2-40B4-BE49-F238E27FC236}">
                <a16:creationId xmlns:a16="http://schemas.microsoft.com/office/drawing/2014/main" id="{DB21CF76-8F97-8646-A2D4-97C9BC0B99F7}"/>
              </a:ext>
            </a:extLst>
          </p:cNvPr>
          <p:cNvSpPr txBox="1"/>
          <p:nvPr/>
        </p:nvSpPr>
        <p:spPr>
          <a:xfrm>
            <a:off x="3372144" y="9640438"/>
            <a:ext cx="17874210" cy="1077218"/>
          </a:xfrm>
          <a:prstGeom prst="rect">
            <a:avLst/>
          </a:prstGeom>
          <a:noFill/>
        </p:spPr>
        <p:txBody>
          <a:bodyPr wrap="square" rtlCol="0">
            <a:spAutoFit/>
          </a:bodyPr>
          <a:lstStyle/>
          <a:p>
            <a:r>
              <a:rPr lang="nb-NO" sz="3200" b="1" dirty="0"/>
              <a:t>Steg 4</a:t>
            </a:r>
            <a:r>
              <a:rPr lang="nb-NO" sz="3200" dirty="0"/>
              <a:t> Nysgjerrig på hvorfor resultatet blir som det blir?</a:t>
            </a:r>
          </a:p>
          <a:p>
            <a:r>
              <a:rPr lang="nb-NO" sz="3200" dirty="0">
                <a:hlinkClick r:id="rId4"/>
              </a:rPr>
              <a:t>https://github.com/getify/You-Dont-Know-JS/blob/master/types%20%26%20grammar/ch4.md</a:t>
            </a:r>
            <a:r>
              <a:rPr lang="nb-NO" sz="3200" dirty="0"/>
              <a:t> </a:t>
            </a:r>
          </a:p>
        </p:txBody>
      </p:sp>
      <p:pic>
        <p:nvPicPr>
          <p:cNvPr id="11" name="Picture 10">
            <a:extLst>
              <a:ext uri="{FF2B5EF4-FFF2-40B4-BE49-F238E27FC236}">
                <a16:creationId xmlns:a16="http://schemas.microsoft.com/office/drawing/2014/main" id="{C314AE92-FE7A-EB42-8B36-3E31224DBD27}"/>
              </a:ext>
            </a:extLst>
          </p:cNvPr>
          <p:cNvPicPr>
            <a:picLocks noChangeAspect="1"/>
          </p:cNvPicPr>
          <p:nvPr/>
        </p:nvPicPr>
        <p:blipFill>
          <a:blip r:embed="rId5"/>
          <a:stretch>
            <a:fillRect/>
          </a:stretch>
        </p:blipFill>
        <p:spPr>
          <a:xfrm>
            <a:off x="10224359" y="4526449"/>
            <a:ext cx="1758016" cy="1758016"/>
          </a:xfrm>
          <a:prstGeom prst="rect">
            <a:avLst/>
          </a:prstGeom>
        </p:spPr>
      </p:pic>
      <p:sp>
        <p:nvSpPr>
          <p:cNvPr id="12" name="TextBox 11">
            <a:extLst>
              <a:ext uri="{FF2B5EF4-FFF2-40B4-BE49-F238E27FC236}">
                <a16:creationId xmlns:a16="http://schemas.microsoft.com/office/drawing/2014/main" id="{74727D7E-4B3B-D64E-851E-BE89E8155A55}"/>
              </a:ext>
            </a:extLst>
          </p:cNvPr>
          <p:cNvSpPr txBox="1"/>
          <p:nvPr/>
        </p:nvSpPr>
        <p:spPr>
          <a:xfrm>
            <a:off x="3372144" y="4511151"/>
            <a:ext cx="6524890" cy="2554545"/>
          </a:xfrm>
          <a:prstGeom prst="rect">
            <a:avLst/>
          </a:prstGeom>
          <a:noFill/>
        </p:spPr>
        <p:txBody>
          <a:bodyPr wrap="square" rtlCol="0">
            <a:spAutoFit/>
          </a:bodyPr>
          <a:lstStyle/>
          <a:p>
            <a:r>
              <a:rPr lang="nb-NO" sz="3200" b="1" dirty="0"/>
              <a:t>Steg 2</a:t>
            </a:r>
            <a:r>
              <a:rPr lang="nb-NO" sz="3200" dirty="0"/>
              <a:t> Lag en </a:t>
            </a:r>
            <a:r>
              <a:rPr lang="nb-NO" sz="3200" i="1" dirty="0"/>
              <a:t>fork</a:t>
            </a:r>
            <a:r>
              <a:rPr lang="nb-NO" sz="3200" dirty="0"/>
              <a:t> av koden ved å trykke på «FORK»-knappen helt til høyre på skjermen. </a:t>
            </a:r>
            <a:r>
              <a:rPr lang="nb-NO" sz="3200" i="1" dirty="0"/>
              <a:t>(må være logget inn og ha lukket sidemenyen på siden)</a:t>
            </a:r>
          </a:p>
        </p:txBody>
      </p:sp>
      <p:sp>
        <p:nvSpPr>
          <p:cNvPr id="13" name="TextBox 12">
            <a:extLst>
              <a:ext uri="{FF2B5EF4-FFF2-40B4-BE49-F238E27FC236}">
                <a16:creationId xmlns:a16="http://schemas.microsoft.com/office/drawing/2014/main" id="{A0011E4F-BC7D-274B-8CC4-5ED47D3F704A}"/>
              </a:ext>
            </a:extLst>
          </p:cNvPr>
          <p:cNvSpPr txBox="1"/>
          <p:nvPr/>
        </p:nvSpPr>
        <p:spPr>
          <a:xfrm>
            <a:off x="12980102" y="4620627"/>
            <a:ext cx="10606449" cy="1569660"/>
          </a:xfrm>
          <a:prstGeom prst="rect">
            <a:avLst/>
          </a:prstGeom>
          <a:noFill/>
        </p:spPr>
        <p:txBody>
          <a:bodyPr wrap="square" rtlCol="0">
            <a:spAutoFit/>
          </a:bodyPr>
          <a:lstStyle/>
          <a:p>
            <a:r>
              <a:rPr lang="nb-NO" sz="3200" i="1" dirty="0"/>
              <a:t>NB: Husk at en «fork» lager en helt separat versjon av koden som bare du har tilgang til. Du endrer </a:t>
            </a:r>
            <a:r>
              <a:rPr lang="nb-NO" sz="3200" b="1" i="1" dirty="0"/>
              <a:t>ikke</a:t>
            </a:r>
            <a:r>
              <a:rPr lang="nb-NO" sz="3200" i="1" dirty="0"/>
              <a:t> den opprinnelige koden! </a:t>
            </a:r>
            <a:r>
              <a:rPr lang="nb-NO" sz="3200" i="1" dirty="0">
                <a:sym typeface="Wingdings" pitchFamily="2" charset="2"/>
              </a:rPr>
              <a:t> </a:t>
            </a:r>
            <a:endParaRPr lang="nb-NO" sz="3200" i="1" dirty="0"/>
          </a:p>
        </p:txBody>
      </p:sp>
      <p:sp>
        <p:nvSpPr>
          <p:cNvPr id="14" name="TextBox 13">
            <a:extLst>
              <a:ext uri="{FF2B5EF4-FFF2-40B4-BE49-F238E27FC236}">
                <a16:creationId xmlns:a16="http://schemas.microsoft.com/office/drawing/2014/main" id="{80AC525A-D02C-964E-98A1-E60644F62BA9}"/>
              </a:ext>
            </a:extLst>
          </p:cNvPr>
          <p:cNvSpPr txBox="1"/>
          <p:nvPr/>
        </p:nvSpPr>
        <p:spPr>
          <a:xfrm>
            <a:off x="3372144" y="11380415"/>
            <a:ext cx="18972226" cy="584775"/>
          </a:xfrm>
          <a:prstGeom prst="rect">
            <a:avLst/>
          </a:prstGeom>
          <a:noFill/>
        </p:spPr>
        <p:txBody>
          <a:bodyPr wrap="square" rtlCol="0">
            <a:spAutoFit/>
          </a:bodyPr>
          <a:lstStyle/>
          <a:p>
            <a:r>
              <a:rPr lang="nb-NO" sz="3200" b="1" dirty="0"/>
              <a:t>Steg 5 </a:t>
            </a:r>
            <a:r>
              <a:rPr lang="nb-NO" sz="3200" b="1" i="1" dirty="0"/>
              <a:t>(avansert)</a:t>
            </a:r>
            <a:r>
              <a:rPr lang="nb-NO" sz="3200" dirty="0"/>
              <a:t> Prøv å fikse «problemet» i koden. I stedet for at 1 + 1 = 11, få resultatet til å bli 2.</a:t>
            </a:r>
          </a:p>
        </p:txBody>
      </p:sp>
    </p:spTree>
    <p:extLst>
      <p:ext uri="{BB962C8B-B14F-4D97-AF65-F5344CB8AC3E}">
        <p14:creationId xmlns:p14="http://schemas.microsoft.com/office/powerpoint/2010/main" val="27073497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67FE2EE-AF44-DD44-8623-10E36F8F4F3F}"/>
              </a:ext>
            </a:extLst>
          </p:cNvPr>
          <p:cNvSpPr/>
          <p:nvPr/>
        </p:nvSpPr>
        <p:spPr>
          <a:xfrm>
            <a:off x="2455128" y="2454841"/>
            <a:ext cx="19866990" cy="9510296"/>
          </a:xfrm>
          <a:prstGeom prst="rect">
            <a:avLst/>
          </a:prstGeom>
        </p:spPr>
        <p:txBody>
          <a:bodyPr wrap="square">
            <a:spAutoFit/>
          </a:bodyPr>
          <a:lstStyle/>
          <a:p>
            <a:r>
              <a:rPr lang="nb-NO" sz="6000" b="1" dirty="0"/>
              <a:t>Anbefalt lesning:</a:t>
            </a:r>
          </a:p>
          <a:p>
            <a:endParaRPr lang="nb-NO" sz="4000" dirty="0"/>
          </a:p>
          <a:p>
            <a:r>
              <a:rPr lang="nb-NO" sz="4000" dirty="0"/>
              <a:t>(1) Fra boka «Up &amp; </a:t>
            </a:r>
            <a:r>
              <a:rPr lang="nb-NO" sz="4000" dirty="0" err="1"/>
              <a:t>Going</a:t>
            </a:r>
            <a:r>
              <a:rPr lang="nb-NO" sz="4000" dirty="0"/>
              <a:t>»: «Chapter 1: </a:t>
            </a:r>
            <a:r>
              <a:rPr lang="nb-NO" sz="4000" dirty="0" err="1"/>
              <a:t>Into</a:t>
            </a:r>
            <a:r>
              <a:rPr lang="nb-NO" sz="4000" dirty="0"/>
              <a:t> Programming» ned til der underkapittelet «Blocks» starter:</a:t>
            </a:r>
          </a:p>
          <a:p>
            <a:r>
              <a:rPr lang="nb-NO" sz="4000" dirty="0">
                <a:hlinkClick r:id="rId2"/>
              </a:rPr>
              <a:t>https://github.com/getify/You-Dont-Know-JS/blob/master/up%20%26%20going/ch1.md</a:t>
            </a:r>
            <a:r>
              <a:rPr lang="nb-NO" sz="4000" dirty="0"/>
              <a:t> </a:t>
            </a:r>
          </a:p>
          <a:p>
            <a:r>
              <a:rPr lang="nb-NO" sz="3200" i="1" dirty="0"/>
              <a:t>Du må gjerne fortsette å lese «Blocks» og forbi òg, men dette er temaer vi skal gjennomgå senere i emnet.</a:t>
            </a:r>
          </a:p>
          <a:p>
            <a:endParaRPr lang="nb-NO" sz="4000" dirty="0"/>
          </a:p>
          <a:p>
            <a:r>
              <a:rPr lang="nb-NO" sz="4000" dirty="0"/>
              <a:t>(2) Fra boka «Types &amp; </a:t>
            </a:r>
            <a:r>
              <a:rPr lang="nb-NO" sz="4000" dirty="0" err="1"/>
              <a:t>Grammar</a:t>
            </a:r>
            <a:r>
              <a:rPr lang="nb-NO" sz="4000" dirty="0"/>
              <a:t>»: «Chapter 2: Types»:</a:t>
            </a:r>
          </a:p>
          <a:p>
            <a:r>
              <a:rPr lang="nb-NO" sz="4000" dirty="0">
                <a:hlinkClick r:id="rId3"/>
              </a:rPr>
              <a:t>https://github.com/getify/You-Dont-Know-JS/blob/master/types%20%26%20grammar/ch1.md</a:t>
            </a:r>
            <a:endParaRPr lang="nb-NO" sz="4000" dirty="0"/>
          </a:p>
          <a:p>
            <a:endParaRPr lang="nb-NO" sz="4000" dirty="0"/>
          </a:p>
          <a:p>
            <a:r>
              <a:rPr lang="nb-NO" sz="4000" dirty="0"/>
              <a:t>(3) Fra boka «Types &amp; </a:t>
            </a:r>
            <a:r>
              <a:rPr lang="nb-NO" sz="4000" dirty="0" err="1"/>
              <a:t>Grammar</a:t>
            </a:r>
            <a:r>
              <a:rPr lang="nb-NO" sz="4000" dirty="0"/>
              <a:t>: «Chapter 4: </a:t>
            </a:r>
            <a:r>
              <a:rPr lang="nb-NO" sz="4000" dirty="0" err="1"/>
              <a:t>Coercion</a:t>
            </a:r>
            <a:r>
              <a:rPr lang="nb-NO" sz="4000" dirty="0"/>
              <a:t>» ned til underkapittelet «</a:t>
            </a:r>
            <a:r>
              <a:rPr lang="nb-NO" sz="4000" dirty="0" err="1"/>
              <a:t>Abstract</a:t>
            </a:r>
            <a:r>
              <a:rPr lang="nb-NO" sz="4000" dirty="0"/>
              <a:t> Value Operations»: </a:t>
            </a:r>
          </a:p>
          <a:p>
            <a:r>
              <a:rPr lang="nb-NO" sz="4000" dirty="0">
                <a:hlinkClick r:id="rId4"/>
              </a:rPr>
              <a:t>https://github.com/getify/You-Dont-Know-JS/blob/master/types%20%26%20grammar/ch4.md</a:t>
            </a:r>
            <a:r>
              <a:rPr lang="nb-NO" sz="4000" dirty="0"/>
              <a:t> </a:t>
            </a:r>
          </a:p>
        </p:txBody>
      </p:sp>
    </p:spTree>
    <p:extLst>
      <p:ext uri="{BB962C8B-B14F-4D97-AF65-F5344CB8AC3E}">
        <p14:creationId xmlns:p14="http://schemas.microsoft.com/office/powerpoint/2010/main" val="767921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FD05A52-5366-F845-B522-94B80F86F7F6}"/>
              </a:ext>
            </a:extLst>
          </p:cNvPr>
          <p:cNvSpPr txBox="1"/>
          <p:nvPr/>
        </p:nvSpPr>
        <p:spPr>
          <a:xfrm>
            <a:off x="8199708" y="2065403"/>
            <a:ext cx="11555336" cy="5262979"/>
          </a:xfrm>
          <a:prstGeom prst="rect">
            <a:avLst/>
          </a:prstGeom>
          <a:noFill/>
        </p:spPr>
        <p:txBody>
          <a:bodyPr wrap="square" rtlCol="0">
            <a:spAutoFit/>
          </a:bodyPr>
          <a:lstStyle/>
          <a:p>
            <a:r>
              <a:rPr lang="nb-NO" sz="2800" dirty="0"/>
              <a:t>Franskmannen </a:t>
            </a:r>
            <a:r>
              <a:rPr lang="nb-NO" sz="2800" b="1" dirty="0"/>
              <a:t>Joseph Marie Jacquard</a:t>
            </a:r>
            <a:r>
              <a:rPr lang="nb-NO" sz="2800" dirty="0"/>
              <a:t> forenklet og automatiserte deler av tekstilindustrien gjennom </a:t>
            </a:r>
            <a:r>
              <a:rPr lang="nb-NO" sz="2800" b="1" dirty="0"/>
              <a:t>hullkort</a:t>
            </a:r>
            <a:r>
              <a:rPr lang="nb-NO" sz="2800" dirty="0"/>
              <a:t>-basert veving av komplekse mønstre. Dette var allerede i 1804!</a:t>
            </a:r>
          </a:p>
          <a:p>
            <a:endParaRPr lang="nb-NO" sz="2800" dirty="0"/>
          </a:p>
          <a:p>
            <a:r>
              <a:rPr lang="nb-NO" sz="2800" dirty="0"/>
              <a:t>Vevemaskinen kunne lese hullkortet (instruksjonene) og basert på det vite hvordan mønsteret skulle veves.</a:t>
            </a:r>
          </a:p>
          <a:p>
            <a:endParaRPr lang="nb-NO" sz="2800" dirty="0"/>
          </a:p>
          <a:p>
            <a:r>
              <a:rPr lang="nb-NO" sz="2800" dirty="0"/>
              <a:t>Dette er utgangspunktet for hullkortene som ble brukt i tidlig moderne informatikk-alder, rundt 1920-30-tallet, selv om de også ble brukt før det (sent 1800-tallet). </a:t>
            </a:r>
          </a:p>
          <a:p>
            <a:endParaRPr lang="nb-NO" sz="2800" dirty="0"/>
          </a:p>
          <a:p>
            <a:r>
              <a:rPr lang="nb-NO" sz="2800" dirty="0"/>
              <a:t>IBM var store på hullkort!</a:t>
            </a:r>
          </a:p>
        </p:txBody>
      </p:sp>
      <p:pic>
        <p:nvPicPr>
          <p:cNvPr id="7" name="Picture 6">
            <a:extLst>
              <a:ext uri="{FF2B5EF4-FFF2-40B4-BE49-F238E27FC236}">
                <a16:creationId xmlns:a16="http://schemas.microsoft.com/office/drawing/2014/main" id="{CCC09DD4-AD25-9840-A59B-AD51EE41AB4F}"/>
              </a:ext>
            </a:extLst>
          </p:cNvPr>
          <p:cNvPicPr>
            <a:picLocks noChangeAspect="1"/>
          </p:cNvPicPr>
          <p:nvPr/>
        </p:nvPicPr>
        <p:blipFill>
          <a:blip r:embed="rId2"/>
          <a:stretch>
            <a:fillRect/>
          </a:stretch>
        </p:blipFill>
        <p:spPr>
          <a:xfrm>
            <a:off x="18542194" y="7662488"/>
            <a:ext cx="4537332" cy="4774889"/>
          </a:xfrm>
          <a:prstGeom prst="rect">
            <a:avLst/>
          </a:prstGeom>
        </p:spPr>
      </p:pic>
      <p:pic>
        <p:nvPicPr>
          <p:cNvPr id="8" name="Picture 7">
            <a:extLst>
              <a:ext uri="{FF2B5EF4-FFF2-40B4-BE49-F238E27FC236}">
                <a16:creationId xmlns:a16="http://schemas.microsoft.com/office/drawing/2014/main" id="{F83AC002-D249-2541-A478-72FB39A21EED}"/>
              </a:ext>
            </a:extLst>
          </p:cNvPr>
          <p:cNvPicPr>
            <a:picLocks noChangeAspect="1"/>
          </p:cNvPicPr>
          <p:nvPr/>
        </p:nvPicPr>
        <p:blipFill>
          <a:blip r:embed="rId3"/>
          <a:stretch>
            <a:fillRect/>
          </a:stretch>
        </p:blipFill>
        <p:spPr>
          <a:xfrm>
            <a:off x="2902830" y="2065403"/>
            <a:ext cx="3970804" cy="6039426"/>
          </a:xfrm>
          <a:prstGeom prst="rect">
            <a:avLst/>
          </a:prstGeom>
        </p:spPr>
      </p:pic>
      <p:grpSp>
        <p:nvGrpSpPr>
          <p:cNvPr id="10" name="Group 9">
            <a:extLst>
              <a:ext uri="{FF2B5EF4-FFF2-40B4-BE49-F238E27FC236}">
                <a16:creationId xmlns:a16="http://schemas.microsoft.com/office/drawing/2014/main" id="{0400A39E-095D-6044-9CDE-52D9266EBEC8}"/>
              </a:ext>
            </a:extLst>
          </p:cNvPr>
          <p:cNvGrpSpPr/>
          <p:nvPr/>
        </p:nvGrpSpPr>
        <p:grpSpPr>
          <a:xfrm>
            <a:off x="8199708" y="8104829"/>
            <a:ext cx="8080932" cy="4572702"/>
            <a:chOff x="8199708" y="8104829"/>
            <a:chExt cx="8080932" cy="4572702"/>
          </a:xfrm>
        </p:grpSpPr>
        <p:sp>
          <p:nvSpPr>
            <p:cNvPr id="3" name="Rectangle 2">
              <a:extLst>
                <a:ext uri="{FF2B5EF4-FFF2-40B4-BE49-F238E27FC236}">
                  <a16:creationId xmlns:a16="http://schemas.microsoft.com/office/drawing/2014/main" id="{CD4D2CA1-CB24-FC4B-939F-772A9BE3B5FF}"/>
                </a:ext>
              </a:extLst>
            </p:cNvPr>
            <p:cNvSpPr/>
            <p:nvPr/>
          </p:nvSpPr>
          <p:spPr>
            <a:xfrm>
              <a:off x="8199708" y="12437378"/>
              <a:ext cx="3527487" cy="240153"/>
            </a:xfrm>
            <a:prstGeom prst="rect">
              <a:avLst/>
            </a:prstGeom>
          </p:spPr>
          <p:txBody>
            <a:bodyPr wrap="none">
              <a:spAutoFit/>
            </a:bodyPr>
            <a:lstStyle/>
            <a:p>
              <a:r>
                <a:rPr lang="nb-NO" dirty="0" err="1"/>
                <a:t>https</a:t>
              </a:r>
              <a:r>
                <a:rPr lang="nb-NO" dirty="0"/>
                <a:t>://</a:t>
              </a:r>
              <a:r>
                <a:rPr lang="nb-NO" dirty="0" err="1"/>
                <a:t>www.computerhope.com</a:t>
              </a:r>
              <a:r>
                <a:rPr lang="nb-NO" dirty="0"/>
                <a:t>/</a:t>
              </a:r>
              <a:r>
                <a:rPr lang="nb-NO" dirty="0" err="1"/>
                <a:t>jargon</a:t>
              </a:r>
              <a:r>
                <a:rPr lang="nb-NO" dirty="0"/>
                <a:t>/p/</a:t>
              </a:r>
              <a:r>
                <a:rPr lang="nb-NO" dirty="0" err="1"/>
                <a:t>punccard.htm</a:t>
              </a:r>
              <a:endParaRPr lang="nb-NO" dirty="0"/>
            </a:p>
          </p:txBody>
        </p:sp>
        <p:pic>
          <p:nvPicPr>
            <p:cNvPr id="9" name="Picture 8">
              <a:extLst>
                <a:ext uri="{FF2B5EF4-FFF2-40B4-BE49-F238E27FC236}">
                  <a16:creationId xmlns:a16="http://schemas.microsoft.com/office/drawing/2014/main" id="{69376B3E-8F60-D34A-BBEF-3A49B855B55B}"/>
                </a:ext>
              </a:extLst>
            </p:cNvPr>
            <p:cNvPicPr>
              <a:picLocks noChangeAspect="1"/>
            </p:cNvPicPr>
            <p:nvPr/>
          </p:nvPicPr>
          <p:blipFill>
            <a:blip r:embed="rId4"/>
            <a:stretch>
              <a:fillRect/>
            </a:stretch>
          </p:blipFill>
          <p:spPr>
            <a:xfrm>
              <a:off x="8199708" y="8104829"/>
              <a:ext cx="8080932" cy="4332548"/>
            </a:xfrm>
            <a:prstGeom prst="rect">
              <a:avLst/>
            </a:prstGeom>
          </p:spPr>
        </p:pic>
      </p:grpSp>
    </p:spTree>
    <p:extLst>
      <p:ext uri="{BB962C8B-B14F-4D97-AF65-F5344CB8AC3E}">
        <p14:creationId xmlns:p14="http://schemas.microsoft.com/office/powerpoint/2010/main" val="2096266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2826516" y="1430139"/>
            <a:ext cx="15227022" cy="144974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8000" b="1" dirty="0" err="1">
                <a:solidFill>
                  <a:schemeClr val="dk2"/>
                </a:solidFill>
                <a:latin typeface="Montserrat"/>
                <a:ea typeface="Montserrat"/>
                <a:cs typeface="Montserrat"/>
                <a:sym typeface="Montserrat"/>
              </a:rPr>
              <a:t>Viktige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hendelser</a:t>
            </a:r>
            <a:r>
              <a:rPr lang="en-US" sz="4800" b="1" dirty="0">
                <a:solidFill>
                  <a:schemeClr val="dk2"/>
                </a:solidFill>
                <a:latin typeface="Montserrat"/>
                <a:ea typeface="Montserrat"/>
                <a:cs typeface="Montserrat"/>
                <a:sym typeface="Montserrat"/>
              </a:rPr>
              <a:t> (1 </a:t>
            </a:r>
            <a:r>
              <a:rPr lang="en-US" sz="4800" b="1" dirty="0" err="1">
                <a:solidFill>
                  <a:schemeClr val="dk2"/>
                </a:solidFill>
                <a:latin typeface="Montserrat"/>
                <a:ea typeface="Montserrat"/>
                <a:cs typeface="Montserrat"/>
                <a:sym typeface="Montserrat"/>
              </a:rPr>
              <a:t>av</a:t>
            </a:r>
            <a:r>
              <a:rPr lang="en-US" sz="4800" b="1" dirty="0">
                <a:solidFill>
                  <a:schemeClr val="dk2"/>
                </a:solidFill>
                <a:latin typeface="Montserrat"/>
                <a:ea typeface="Montserrat"/>
                <a:cs typeface="Montserrat"/>
                <a:sym typeface="Montserrat"/>
              </a:rPr>
              <a:t> 5)</a:t>
            </a:r>
          </a:p>
        </p:txBody>
      </p:sp>
      <p:grpSp>
        <p:nvGrpSpPr>
          <p:cNvPr id="5" name="Group 4">
            <a:extLst>
              <a:ext uri="{FF2B5EF4-FFF2-40B4-BE49-F238E27FC236}">
                <a16:creationId xmlns:a16="http://schemas.microsoft.com/office/drawing/2014/main" id="{6CD999E6-D136-104E-84B8-EA133D564951}"/>
              </a:ext>
            </a:extLst>
          </p:cNvPr>
          <p:cNvGrpSpPr/>
          <p:nvPr/>
        </p:nvGrpSpPr>
        <p:grpSpPr>
          <a:xfrm>
            <a:off x="2826516" y="3283600"/>
            <a:ext cx="15966683" cy="4435586"/>
            <a:chOff x="2826516" y="3283600"/>
            <a:chExt cx="15966683" cy="4435586"/>
          </a:xfrm>
        </p:grpSpPr>
        <p:sp>
          <p:nvSpPr>
            <p:cNvPr id="3" name="Rectangle 2">
              <a:extLst>
                <a:ext uri="{FF2B5EF4-FFF2-40B4-BE49-F238E27FC236}">
                  <a16:creationId xmlns:a16="http://schemas.microsoft.com/office/drawing/2014/main" id="{948629C7-FC9C-B04F-98EE-A65F602100C9}"/>
                </a:ext>
              </a:extLst>
            </p:cNvPr>
            <p:cNvSpPr/>
            <p:nvPr/>
          </p:nvSpPr>
          <p:spPr>
            <a:xfrm>
              <a:off x="2826516" y="3283600"/>
              <a:ext cx="11499084" cy="4031873"/>
            </a:xfrm>
            <a:prstGeom prst="rect">
              <a:avLst/>
            </a:prstGeom>
          </p:spPr>
          <p:txBody>
            <a:bodyPr wrap="square">
              <a:spAutoFit/>
            </a:bodyPr>
            <a:lstStyle/>
            <a:p>
              <a:pPr lvl="1"/>
              <a:endParaRPr lang="nb-NO" sz="3200" dirty="0"/>
            </a:p>
            <a:p>
              <a:pPr lvl="1"/>
              <a:r>
                <a:rPr lang="nb-NO" sz="3200" b="1" dirty="0"/>
                <a:t>1837</a:t>
              </a:r>
              <a:r>
                <a:rPr lang="nb-NO" sz="3200" dirty="0"/>
                <a:t>: Charles </a:t>
              </a:r>
              <a:r>
                <a:rPr lang="nb-NO" sz="3200" dirty="0" err="1"/>
                <a:t>Babbage</a:t>
              </a:r>
              <a:r>
                <a:rPr lang="nb-NO" sz="3200" dirty="0"/>
                <a:t> utvikler </a:t>
              </a:r>
              <a:r>
                <a:rPr lang="nb-NO" sz="3200" dirty="0" err="1"/>
                <a:t>Analytical</a:t>
              </a:r>
              <a:r>
                <a:rPr lang="nb-NO" sz="3200" dirty="0"/>
                <a:t> Engine (AE). Maskinen skulle bli den første «general purpose»-maskinen, altså en maskin som kunne løse mer enn bare ett spesifikt problem! Maskinen ble aldri ferdig.</a:t>
              </a:r>
            </a:p>
            <a:p>
              <a:pPr marL="571500" lvl="1" indent="-571500">
                <a:buFont typeface="Arial" panose="020B0604020202020204" pitchFamily="34" charset="0"/>
                <a:buChar char="•"/>
              </a:pPr>
              <a:endParaRPr lang="nb-NO" sz="3200" dirty="0"/>
            </a:p>
            <a:p>
              <a:pPr marL="571500" lvl="1" indent="-571500">
                <a:buFont typeface="Arial" panose="020B0604020202020204" pitchFamily="34" charset="0"/>
                <a:buChar char="•"/>
              </a:pPr>
              <a:endParaRPr lang="nb-NO" sz="3200" dirty="0"/>
            </a:p>
            <a:p>
              <a:pPr marL="571500" lvl="1" indent="-571500">
                <a:buFont typeface="Arial" panose="020B0604020202020204" pitchFamily="34" charset="0"/>
                <a:buChar char="•"/>
              </a:pPr>
              <a:endParaRPr lang="nb-NO" sz="3200" dirty="0"/>
            </a:p>
          </p:txBody>
        </p:sp>
        <p:pic>
          <p:nvPicPr>
            <p:cNvPr id="2" name="Picture 1">
              <a:extLst>
                <a:ext uri="{FF2B5EF4-FFF2-40B4-BE49-F238E27FC236}">
                  <a16:creationId xmlns:a16="http://schemas.microsoft.com/office/drawing/2014/main" id="{3826ACDE-2BD3-B644-8A44-9813094478DE}"/>
                </a:ext>
              </a:extLst>
            </p:cNvPr>
            <p:cNvPicPr>
              <a:picLocks noChangeAspect="1"/>
            </p:cNvPicPr>
            <p:nvPr/>
          </p:nvPicPr>
          <p:blipFill>
            <a:blip r:embed="rId3"/>
            <a:stretch>
              <a:fillRect/>
            </a:stretch>
          </p:blipFill>
          <p:spPr>
            <a:xfrm>
              <a:off x="14325600" y="3391199"/>
              <a:ext cx="4467599" cy="4327987"/>
            </a:xfrm>
            <a:prstGeom prst="rect">
              <a:avLst/>
            </a:prstGeom>
          </p:spPr>
        </p:pic>
      </p:grpSp>
      <p:grpSp>
        <p:nvGrpSpPr>
          <p:cNvPr id="12" name="Group 11">
            <a:extLst>
              <a:ext uri="{FF2B5EF4-FFF2-40B4-BE49-F238E27FC236}">
                <a16:creationId xmlns:a16="http://schemas.microsoft.com/office/drawing/2014/main" id="{BDF5E9EC-E0E1-5D4A-92DC-091E5CD8A1F6}"/>
              </a:ext>
            </a:extLst>
          </p:cNvPr>
          <p:cNvGrpSpPr/>
          <p:nvPr/>
        </p:nvGrpSpPr>
        <p:grpSpPr>
          <a:xfrm>
            <a:off x="3314512" y="7872985"/>
            <a:ext cx="16867864" cy="3799062"/>
            <a:chOff x="3314512" y="7872985"/>
            <a:chExt cx="16867864" cy="3799062"/>
          </a:xfrm>
        </p:grpSpPr>
        <p:sp>
          <p:nvSpPr>
            <p:cNvPr id="8" name="Rectangle 7">
              <a:extLst>
                <a:ext uri="{FF2B5EF4-FFF2-40B4-BE49-F238E27FC236}">
                  <a16:creationId xmlns:a16="http://schemas.microsoft.com/office/drawing/2014/main" id="{4BC65660-3BCD-E149-A010-4734BD9F0BC8}"/>
                </a:ext>
              </a:extLst>
            </p:cNvPr>
            <p:cNvSpPr/>
            <p:nvPr/>
          </p:nvSpPr>
          <p:spPr>
            <a:xfrm>
              <a:off x="7993551" y="8864257"/>
              <a:ext cx="12188825" cy="2062103"/>
            </a:xfrm>
            <a:prstGeom prst="rect">
              <a:avLst/>
            </a:prstGeom>
          </p:spPr>
          <p:txBody>
            <a:bodyPr>
              <a:spAutoFit/>
            </a:bodyPr>
            <a:lstStyle/>
            <a:p>
              <a:pPr lvl="1"/>
              <a:r>
                <a:rPr lang="nb-NO" sz="3200" b="1" dirty="0"/>
                <a:t>1843</a:t>
              </a:r>
              <a:r>
                <a:rPr lang="nb-NO" sz="3200" dirty="0"/>
                <a:t>: Ada </a:t>
              </a:r>
              <a:r>
                <a:rPr lang="nb-NO" sz="3200" dirty="0" err="1"/>
                <a:t>Lovelace</a:t>
              </a:r>
              <a:r>
                <a:rPr lang="nb-NO" sz="3200" dirty="0"/>
                <a:t> skriver det som ansees å være den første maskin-algoritmen, og gjorde det ved bruk den (hypotetiske) AE-maskinen. Hun ansees dermed å være den første programmereren!</a:t>
              </a:r>
            </a:p>
          </p:txBody>
        </p:sp>
        <p:pic>
          <p:nvPicPr>
            <p:cNvPr id="11" name="Picture 10">
              <a:extLst>
                <a:ext uri="{FF2B5EF4-FFF2-40B4-BE49-F238E27FC236}">
                  <a16:creationId xmlns:a16="http://schemas.microsoft.com/office/drawing/2014/main" id="{594EDD90-3378-1E42-981F-7C9702B14200}"/>
                </a:ext>
              </a:extLst>
            </p:cNvPr>
            <p:cNvPicPr>
              <a:picLocks noChangeAspect="1"/>
            </p:cNvPicPr>
            <p:nvPr/>
          </p:nvPicPr>
          <p:blipFill>
            <a:blip r:embed="rId4"/>
            <a:stretch>
              <a:fillRect/>
            </a:stretch>
          </p:blipFill>
          <p:spPr>
            <a:xfrm>
              <a:off x="3314512" y="7872985"/>
              <a:ext cx="4115651" cy="3799062"/>
            </a:xfrm>
            <a:prstGeom prst="rect">
              <a:avLst/>
            </a:prstGeom>
          </p:spPr>
        </p:pic>
      </p:grpSp>
    </p:spTree>
    <p:extLst>
      <p:ext uri="{BB962C8B-B14F-4D97-AF65-F5344CB8AC3E}">
        <p14:creationId xmlns:p14="http://schemas.microsoft.com/office/powerpoint/2010/main" val="168784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2826516" y="1430139"/>
            <a:ext cx="15344253" cy="1449748"/>
          </a:xfrm>
          <a:prstGeom prst="rect">
            <a:avLst/>
          </a:prstGeom>
          <a:noFill/>
          <a:ln>
            <a:noFill/>
          </a:ln>
        </p:spPr>
        <p:txBody>
          <a:bodyPr lIns="91425" tIns="45700" rIns="91425" bIns="45700" anchor="t" anchorCtr="0">
            <a:noAutofit/>
          </a:bodyPr>
          <a:lstStyle/>
          <a:p>
            <a:pPr lvl="0">
              <a:buSzPct val="25000"/>
            </a:pPr>
            <a:r>
              <a:rPr lang="en-US" sz="8000" b="1" dirty="0" err="1">
                <a:solidFill>
                  <a:schemeClr val="dk2"/>
                </a:solidFill>
                <a:latin typeface="Montserrat"/>
                <a:ea typeface="Montserrat"/>
                <a:cs typeface="Montserrat"/>
                <a:sym typeface="Montserrat"/>
              </a:rPr>
              <a:t>Viktige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hendelser</a:t>
            </a:r>
            <a:r>
              <a:rPr lang="en-US" sz="4800" b="1" dirty="0">
                <a:solidFill>
                  <a:schemeClr val="dk2"/>
                </a:solidFill>
                <a:latin typeface="Montserrat"/>
                <a:ea typeface="Montserrat"/>
                <a:cs typeface="Montserrat"/>
                <a:sym typeface="Montserrat"/>
              </a:rPr>
              <a:t> (2 </a:t>
            </a:r>
            <a:r>
              <a:rPr lang="en-US" sz="4800" b="1" dirty="0" err="1">
                <a:solidFill>
                  <a:schemeClr val="dk2"/>
                </a:solidFill>
                <a:latin typeface="Montserrat"/>
                <a:ea typeface="Montserrat"/>
                <a:cs typeface="Montserrat"/>
                <a:sym typeface="Montserrat"/>
              </a:rPr>
              <a:t>av</a:t>
            </a:r>
            <a:r>
              <a:rPr lang="en-US" sz="4800" b="1" dirty="0">
                <a:solidFill>
                  <a:schemeClr val="dk2"/>
                </a:solidFill>
                <a:latin typeface="Montserrat"/>
                <a:ea typeface="Montserrat"/>
                <a:cs typeface="Montserrat"/>
                <a:sym typeface="Montserrat"/>
              </a:rPr>
              <a:t> 5)</a:t>
            </a:r>
          </a:p>
        </p:txBody>
      </p:sp>
      <p:grpSp>
        <p:nvGrpSpPr>
          <p:cNvPr id="13" name="Group 12">
            <a:extLst>
              <a:ext uri="{FF2B5EF4-FFF2-40B4-BE49-F238E27FC236}">
                <a16:creationId xmlns:a16="http://schemas.microsoft.com/office/drawing/2014/main" id="{78A9A5EB-8AB0-8F4B-91E1-2BC07B763E6E}"/>
              </a:ext>
            </a:extLst>
          </p:cNvPr>
          <p:cNvGrpSpPr/>
          <p:nvPr/>
        </p:nvGrpSpPr>
        <p:grpSpPr>
          <a:xfrm>
            <a:off x="2444589" y="754975"/>
            <a:ext cx="21933061" cy="7123278"/>
            <a:chOff x="2444589" y="754975"/>
            <a:chExt cx="21933061" cy="7123278"/>
          </a:xfrm>
        </p:grpSpPr>
        <p:sp>
          <p:nvSpPr>
            <p:cNvPr id="3" name="Rectangle 2">
              <a:extLst>
                <a:ext uri="{FF2B5EF4-FFF2-40B4-BE49-F238E27FC236}">
                  <a16:creationId xmlns:a16="http://schemas.microsoft.com/office/drawing/2014/main" id="{948629C7-FC9C-B04F-98EE-A65F602100C9}"/>
                </a:ext>
              </a:extLst>
            </p:cNvPr>
            <p:cNvSpPr/>
            <p:nvPr/>
          </p:nvSpPr>
          <p:spPr>
            <a:xfrm>
              <a:off x="5944853" y="3353938"/>
              <a:ext cx="12225916" cy="4524315"/>
            </a:xfrm>
            <a:prstGeom prst="rect">
              <a:avLst/>
            </a:prstGeom>
          </p:spPr>
          <p:txBody>
            <a:bodyPr wrap="square">
              <a:spAutoFit/>
            </a:bodyPr>
            <a:lstStyle/>
            <a:p>
              <a:pPr marL="571500" lvl="1" indent="-571500">
                <a:buFont typeface="Arial" panose="020B0604020202020204" pitchFamily="34" charset="0"/>
                <a:buChar char="•"/>
              </a:pPr>
              <a:endParaRPr lang="nb-NO" sz="3200" dirty="0"/>
            </a:p>
            <a:p>
              <a:pPr marL="571500" lvl="1" indent="-571500">
                <a:buFont typeface="Arial" panose="020B0604020202020204" pitchFamily="34" charset="0"/>
                <a:buChar char="•"/>
              </a:pPr>
              <a:endParaRPr lang="nb-NO" sz="3200" dirty="0"/>
            </a:p>
            <a:p>
              <a:pPr lvl="1"/>
              <a:r>
                <a:rPr lang="nb-NO" sz="3200" b="1" dirty="0"/>
                <a:t>1936:</a:t>
              </a:r>
              <a:r>
                <a:rPr lang="nb-NO" sz="3200" dirty="0"/>
                <a:t> Alan </a:t>
              </a:r>
              <a:r>
                <a:rPr lang="nb-NO" sz="3200" dirty="0" err="1"/>
                <a:t>Turing</a:t>
              </a:r>
              <a:r>
                <a:rPr lang="nb-NO" sz="3200" dirty="0"/>
                <a:t> («informatikkens far») utvikler </a:t>
              </a:r>
              <a:r>
                <a:rPr lang="nb-NO" sz="3200" i="1" dirty="0"/>
                <a:t>Turing</a:t>
              </a:r>
              <a:r>
                <a:rPr lang="nb-NO" sz="3200" dirty="0"/>
                <a:t>-maskinen </a:t>
              </a:r>
              <a:r>
                <a:rPr lang="nb-NO" sz="3200" i="1" dirty="0"/>
                <a:t>(«Universal </a:t>
              </a:r>
              <a:r>
                <a:rPr lang="nb-NO" sz="3200" i="1" dirty="0" err="1"/>
                <a:t>Turing</a:t>
              </a:r>
              <a:r>
                <a:rPr lang="nb-NO" sz="3200" i="1" dirty="0"/>
                <a:t> Machine»)</a:t>
              </a:r>
              <a:r>
                <a:rPr lang="nb-NO" sz="3200" dirty="0"/>
                <a:t>, det matematiske (og hypotetiske) konseptet som er utgangspunktet for moderne PC-er.</a:t>
              </a:r>
            </a:p>
            <a:p>
              <a:pPr lvl="1"/>
              <a:endParaRPr lang="nb-NO" sz="3200" dirty="0"/>
            </a:p>
            <a:p>
              <a:pPr lvl="1"/>
              <a:endParaRPr lang="nb-NO" sz="3200" dirty="0"/>
            </a:p>
            <a:p>
              <a:pPr lvl="1"/>
              <a:endParaRPr lang="nb-NO" sz="3200" dirty="0"/>
            </a:p>
            <a:p>
              <a:pPr lvl="1"/>
              <a:endParaRPr lang="nb-NO" sz="3200" dirty="0"/>
            </a:p>
          </p:txBody>
        </p:sp>
        <p:sp>
          <p:nvSpPr>
            <p:cNvPr id="8" name="TextBox 7">
              <a:extLst>
                <a:ext uri="{FF2B5EF4-FFF2-40B4-BE49-F238E27FC236}">
                  <a16:creationId xmlns:a16="http://schemas.microsoft.com/office/drawing/2014/main" id="{6DC0575D-8A7B-3D44-AF99-74AF195C4733}"/>
                </a:ext>
              </a:extLst>
            </p:cNvPr>
            <p:cNvSpPr txBox="1"/>
            <p:nvPr/>
          </p:nvSpPr>
          <p:spPr>
            <a:xfrm>
              <a:off x="18978415" y="4749253"/>
              <a:ext cx="5399235" cy="1077218"/>
            </a:xfrm>
            <a:prstGeom prst="rect">
              <a:avLst/>
            </a:prstGeom>
            <a:noFill/>
          </p:spPr>
          <p:txBody>
            <a:bodyPr wrap="none" rtlCol="0">
              <a:spAutoFit/>
            </a:bodyPr>
            <a:lstStyle/>
            <a:p>
              <a:r>
                <a:rPr lang="nb-NO" sz="3200" dirty="0" err="1"/>
                <a:t>Turing</a:t>
              </a:r>
              <a:r>
                <a:rPr lang="nb-NO" sz="3200" dirty="0"/>
                <a:t> sin «Bombe»-maskin </a:t>
              </a:r>
            </a:p>
            <a:p>
              <a:r>
                <a:rPr lang="nb-NO" sz="3200" dirty="0"/>
                <a:t>var </a:t>
              </a:r>
              <a:r>
                <a:rPr lang="nb-NO" sz="3200" i="1" dirty="0"/>
                <a:t>ikke</a:t>
              </a:r>
              <a:r>
                <a:rPr lang="nb-NO" sz="3200" dirty="0"/>
                <a:t> en UTM.</a:t>
              </a:r>
            </a:p>
          </p:txBody>
        </p:sp>
        <p:pic>
          <p:nvPicPr>
            <p:cNvPr id="10" name="Picture 9">
              <a:extLst>
                <a:ext uri="{FF2B5EF4-FFF2-40B4-BE49-F238E27FC236}">
                  <a16:creationId xmlns:a16="http://schemas.microsoft.com/office/drawing/2014/main" id="{16B29E35-F1D5-1848-A822-23612FBA0271}"/>
                </a:ext>
              </a:extLst>
            </p:cNvPr>
            <p:cNvPicPr>
              <a:picLocks noChangeAspect="1"/>
            </p:cNvPicPr>
            <p:nvPr/>
          </p:nvPicPr>
          <p:blipFill>
            <a:blip r:embed="rId2"/>
            <a:stretch>
              <a:fillRect/>
            </a:stretch>
          </p:blipFill>
          <p:spPr>
            <a:xfrm>
              <a:off x="2444589" y="3569295"/>
              <a:ext cx="3096441" cy="4093600"/>
            </a:xfrm>
            <a:prstGeom prst="rect">
              <a:avLst/>
            </a:prstGeom>
          </p:spPr>
        </p:pic>
        <p:pic>
          <p:nvPicPr>
            <p:cNvPr id="11" name="Picture 10">
              <a:extLst>
                <a:ext uri="{FF2B5EF4-FFF2-40B4-BE49-F238E27FC236}">
                  <a16:creationId xmlns:a16="http://schemas.microsoft.com/office/drawing/2014/main" id="{7CD21E9D-DDD6-9346-BCDE-74E2FD2EFD96}"/>
                </a:ext>
              </a:extLst>
            </p:cNvPr>
            <p:cNvPicPr>
              <a:picLocks noChangeAspect="1"/>
            </p:cNvPicPr>
            <p:nvPr/>
          </p:nvPicPr>
          <p:blipFill>
            <a:blip r:embed="rId3"/>
            <a:stretch>
              <a:fillRect/>
            </a:stretch>
          </p:blipFill>
          <p:spPr>
            <a:xfrm>
              <a:off x="18574592" y="754975"/>
              <a:ext cx="5302140" cy="3991171"/>
            </a:xfrm>
            <a:prstGeom prst="rect">
              <a:avLst/>
            </a:prstGeom>
          </p:spPr>
        </p:pic>
      </p:grpSp>
      <p:grpSp>
        <p:nvGrpSpPr>
          <p:cNvPr id="14" name="Group 13">
            <a:extLst>
              <a:ext uri="{FF2B5EF4-FFF2-40B4-BE49-F238E27FC236}">
                <a16:creationId xmlns:a16="http://schemas.microsoft.com/office/drawing/2014/main" id="{2335C686-95A1-9240-ABE6-5F8232999781}"/>
              </a:ext>
            </a:extLst>
          </p:cNvPr>
          <p:cNvGrpSpPr/>
          <p:nvPr/>
        </p:nvGrpSpPr>
        <p:grpSpPr>
          <a:xfrm>
            <a:off x="8645989" y="8352304"/>
            <a:ext cx="14988696" cy="4058378"/>
            <a:chOff x="8645989" y="8352304"/>
            <a:chExt cx="14988696" cy="4058378"/>
          </a:xfrm>
        </p:grpSpPr>
        <p:sp>
          <p:nvSpPr>
            <p:cNvPr id="2" name="Rectangle 1">
              <a:extLst>
                <a:ext uri="{FF2B5EF4-FFF2-40B4-BE49-F238E27FC236}">
                  <a16:creationId xmlns:a16="http://schemas.microsoft.com/office/drawing/2014/main" id="{FD6B2E5F-2943-9D47-917D-E437092C494C}"/>
                </a:ext>
              </a:extLst>
            </p:cNvPr>
            <p:cNvSpPr/>
            <p:nvPr/>
          </p:nvSpPr>
          <p:spPr>
            <a:xfrm>
              <a:off x="8645989" y="9350441"/>
              <a:ext cx="8216621" cy="2062103"/>
            </a:xfrm>
            <a:prstGeom prst="rect">
              <a:avLst/>
            </a:prstGeom>
          </p:spPr>
          <p:txBody>
            <a:bodyPr wrap="square">
              <a:spAutoFit/>
            </a:bodyPr>
            <a:lstStyle/>
            <a:p>
              <a:pPr lvl="1"/>
              <a:r>
                <a:rPr lang="nb-NO" sz="3200" b="1" dirty="0"/>
                <a:t>1946:</a:t>
              </a:r>
              <a:r>
                <a:rPr lang="nb-NO" sz="3200" dirty="0"/>
                <a:t> John von Neumann konstruerer maskinarkitekturen «Neumann-modellen» på konseptene til </a:t>
              </a:r>
              <a:r>
                <a:rPr lang="nb-NO" sz="3200" dirty="0" err="1"/>
                <a:t>Turing</a:t>
              </a:r>
              <a:r>
                <a:rPr lang="nb-NO" sz="3200" dirty="0"/>
                <a:t>. Denne arkitekturen finner vi i maskinene våre i dag!</a:t>
              </a:r>
            </a:p>
          </p:txBody>
        </p:sp>
        <p:pic>
          <p:nvPicPr>
            <p:cNvPr id="12" name="Picture 11">
              <a:extLst>
                <a:ext uri="{FF2B5EF4-FFF2-40B4-BE49-F238E27FC236}">
                  <a16:creationId xmlns:a16="http://schemas.microsoft.com/office/drawing/2014/main" id="{BD987D48-9C33-0642-B797-66451B292BD5}"/>
                </a:ext>
              </a:extLst>
            </p:cNvPr>
            <p:cNvPicPr>
              <a:picLocks noChangeAspect="1"/>
            </p:cNvPicPr>
            <p:nvPr/>
          </p:nvPicPr>
          <p:blipFill>
            <a:blip r:embed="rId4"/>
            <a:stretch>
              <a:fillRect/>
            </a:stretch>
          </p:blipFill>
          <p:spPr>
            <a:xfrm>
              <a:off x="17338715" y="8352304"/>
              <a:ext cx="6295970" cy="4058378"/>
            </a:xfrm>
            <a:prstGeom prst="rect">
              <a:avLst/>
            </a:prstGeom>
          </p:spPr>
        </p:pic>
      </p:grpSp>
    </p:spTree>
    <p:extLst>
      <p:ext uri="{BB962C8B-B14F-4D97-AF65-F5344CB8AC3E}">
        <p14:creationId xmlns:p14="http://schemas.microsoft.com/office/powerpoint/2010/main" val="1731734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2826516" y="1430139"/>
            <a:ext cx="14453299" cy="1449748"/>
          </a:xfrm>
          <a:prstGeom prst="rect">
            <a:avLst/>
          </a:prstGeom>
          <a:noFill/>
          <a:ln>
            <a:noFill/>
          </a:ln>
        </p:spPr>
        <p:txBody>
          <a:bodyPr lIns="91425" tIns="45700" rIns="91425" bIns="45700" anchor="t" anchorCtr="0">
            <a:noAutofit/>
          </a:bodyPr>
          <a:lstStyle/>
          <a:p>
            <a:pPr lvl="0">
              <a:buSzPct val="25000"/>
            </a:pPr>
            <a:r>
              <a:rPr lang="en-US" sz="8000" b="1" dirty="0" err="1">
                <a:solidFill>
                  <a:schemeClr val="dk2"/>
                </a:solidFill>
                <a:latin typeface="Montserrat"/>
                <a:ea typeface="Montserrat"/>
                <a:cs typeface="Montserrat"/>
                <a:sym typeface="Montserrat"/>
              </a:rPr>
              <a:t>Viktige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hendelser</a:t>
            </a:r>
            <a:r>
              <a:rPr lang="en-US" sz="4800" b="1" dirty="0">
                <a:solidFill>
                  <a:schemeClr val="dk2"/>
                </a:solidFill>
                <a:latin typeface="Montserrat"/>
                <a:ea typeface="Montserrat"/>
                <a:cs typeface="Montserrat"/>
                <a:sym typeface="Montserrat"/>
              </a:rPr>
              <a:t> (3 </a:t>
            </a:r>
            <a:r>
              <a:rPr lang="en-US" sz="4800" b="1" dirty="0" err="1">
                <a:solidFill>
                  <a:schemeClr val="dk2"/>
                </a:solidFill>
                <a:latin typeface="Montserrat"/>
                <a:ea typeface="Montserrat"/>
                <a:cs typeface="Montserrat"/>
                <a:sym typeface="Montserrat"/>
              </a:rPr>
              <a:t>av</a:t>
            </a:r>
            <a:r>
              <a:rPr lang="en-US" sz="4800" b="1" dirty="0">
                <a:solidFill>
                  <a:schemeClr val="dk2"/>
                </a:solidFill>
                <a:latin typeface="Montserrat"/>
                <a:ea typeface="Montserrat"/>
                <a:cs typeface="Montserrat"/>
                <a:sym typeface="Montserrat"/>
              </a:rPr>
              <a:t> 5)</a:t>
            </a:r>
          </a:p>
        </p:txBody>
      </p:sp>
      <p:sp>
        <p:nvSpPr>
          <p:cNvPr id="2" name="Rectangle 1">
            <a:extLst>
              <a:ext uri="{FF2B5EF4-FFF2-40B4-BE49-F238E27FC236}">
                <a16:creationId xmlns:a16="http://schemas.microsoft.com/office/drawing/2014/main" id="{2CFBD958-E7FB-8F48-9C0D-586572750F9A}"/>
              </a:ext>
            </a:extLst>
          </p:cNvPr>
          <p:cNvSpPr/>
          <p:nvPr/>
        </p:nvSpPr>
        <p:spPr>
          <a:xfrm>
            <a:off x="15727680" y="9548050"/>
            <a:ext cx="6996474" cy="2554545"/>
          </a:xfrm>
          <a:prstGeom prst="rect">
            <a:avLst/>
          </a:prstGeom>
        </p:spPr>
        <p:txBody>
          <a:bodyPr wrap="square">
            <a:spAutoFit/>
          </a:bodyPr>
          <a:lstStyle/>
          <a:p>
            <a:pPr lvl="1"/>
            <a:r>
              <a:rPr lang="nb-NO" sz="3200" b="1" dirty="0"/>
              <a:t>1969-1973:</a:t>
            </a:r>
            <a:r>
              <a:rPr lang="nb-NO" sz="3200" dirty="0"/>
              <a:t> Språket </a:t>
            </a:r>
            <a:r>
              <a:rPr lang="nb-NO" sz="3200" b="1" dirty="0"/>
              <a:t>C</a:t>
            </a:r>
            <a:r>
              <a:rPr lang="nb-NO" sz="3200" dirty="0"/>
              <a:t> utvikles ved Bell Labs av Dennis Ritchie. </a:t>
            </a:r>
          </a:p>
          <a:p>
            <a:pPr lvl="1"/>
            <a:r>
              <a:rPr lang="nb-NO" sz="3200" dirty="0"/>
              <a:t>Mange programmeringsspråk bygger på C, men abstraherer bort mye av det som er komplekst i språket. </a:t>
            </a:r>
          </a:p>
        </p:txBody>
      </p:sp>
      <p:grpSp>
        <p:nvGrpSpPr>
          <p:cNvPr id="13" name="Group 12">
            <a:extLst>
              <a:ext uri="{FF2B5EF4-FFF2-40B4-BE49-F238E27FC236}">
                <a16:creationId xmlns:a16="http://schemas.microsoft.com/office/drawing/2014/main" id="{5239A624-1C01-2046-828D-A9DCA6C1B060}"/>
              </a:ext>
            </a:extLst>
          </p:cNvPr>
          <p:cNvGrpSpPr/>
          <p:nvPr/>
        </p:nvGrpSpPr>
        <p:grpSpPr>
          <a:xfrm>
            <a:off x="2826516" y="3469341"/>
            <a:ext cx="19897638" cy="3987131"/>
            <a:chOff x="2826516" y="3469341"/>
            <a:chExt cx="19897638" cy="3987131"/>
          </a:xfrm>
        </p:grpSpPr>
        <p:sp>
          <p:nvSpPr>
            <p:cNvPr id="3" name="Rectangle 2">
              <a:extLst>
                <a:ext uri="{FF2B5EF4-FFF2-40B4-BE49-F238E27FC236}">
                  <a16:creationId xmlns:a16="http://schemas.microsoft.com/office/drawing/2014/main" id="{948629C7-FC9C-B04F-98EE-A65F602100C9}"/>
                </a:ext>
              </a:extLst>
            </p:cNvPr>
            <p:cNvSpPr/>
            <p:nvPr/>
          </p:nvSpPr>
          <p:spPr>
            <a:xfrm>
              <a:off x="6142893" y="3682185"/>
              <a:ext cx="10363200" cy="2554545"/>
            </a:xfrm>
            <a:prstGeom prst="rect">
              <a:avLst/>
            </a:prstGeom>
          </p:spPr>
          <p:txBody>
            <a:bodyPr wrap="square">
              <a:spAutoFit/>
            </a:bodyPr>
            <a:lstStyle/>
            <a:p>
              <a:pPr lvl="1"/>
              <a:endParaRPr lang="nb-NO" sz="3200" dirty="0"/>
            </a:p>
            <a:p>
              <a:pPr lvl="1"/>
              <a:r>
                <a:rPr lang="nb-NO" sz="3200" b="1" dirty="0"/>
                <a:t>1959:</a:t>
              </a:r>
              <a:r>
                <a:rPr lang="nb-NO" sz="3200" dirty="0"/>
                <a:t> COBOL (</a:t>
              </a:r>
              <a:r>
                <a:rPr lang="nb-NO" sz="3200" i="1" dirty="0" err="1"/>
                <a:t>Common</a:t>
              </a:r>
              <a:r>
                <a:rPr lang="nb-NO" sz="3200" i="1" dirty="0"/>
                <a:t> Business-</a:t>
              </a:r>
              <a:r>
                <a:rPr lang="nb-NO" sz="3200" i="1" dirty="0" err="1"/>
                <a:t>Oriented</a:t>
              </a:r>
              <a:r>
                <a:rPr lang="nb-NO" sz="3200" i="1" dirty="0"/>
                <a:t> Language</a:t>
              </a:r>
              <a:r>
                <a:rPr lang="nb-NO" sz="3200" u="sng" dirty="0"/>
                <a:t>)</a:t>
              </a:r>
              <a:r>
                <a:rPr lang="nb-NO" sz="3200" dirty="0"/>
                <a:t> utvikles av Grace Hopper. COBOL danner grunnlaget for mange av verdens finansielle systemer, og svært mange systemer bruker det fremdeles!</a:t>
              </a:r>
            </a:p>
          </p:txBody>
        </p:sp>
        <p:sp>
          <p:nvSpPr>
            <p:cNvPr id="6" name="Rectangle 5">
              <a:extLst>
                <a:ext uri="{FF2B5EF4-FFF2-40B4-BE49-F238E27FC236}">
                  <a16:creationId xmlns:a16="http://schemas.microsoft.com/office/drawing/2014/main" id="{613F522F-2403-C744-BB9C-1C99E9D9565D}"/>
                </a:ext>
              </a:extLst>
            </p:cNvPr>
            <p:cNvSpPr/>
            <p:nvPr/>
          </p:nvSpPr>
          <p:spPr>
            <a:xfrm>
              <a:off x="17029966" y="7148695"/>
              <a:ext cx="5694188" cy="307777"/>
            </a:xfrm>
            <a:prstGeom prst="rect">
              <a:avLst/>
            </a:prstGeom>
          </p:spPr>
          <p:txBody>
            <a:bodyPr wrap="none">
              <a:spAutoFit/>
            </a:bodyPr>
            <a:lstStyle/>
            <a:p>
              <a:r>
                <a:rPr lang="nb-NO" dirty="0" err="1"/>
                <a:t>https</a:t>
              </a:r>
              <a:r>
                <a:rPr lang="nb-NO" dirty="0"/>
                <a:t>://</a:t>
              </a:r>
              <a:r>
                <a:rPr lang="nb-NO" dirty="0" err="1"/>
                <a:t>www.slideshare.net</a:t>
              </a:r>
              <a:r>
                <a:rPr lang="nb-NO" dirty="0"/>
                <a:t>/</a:t>
              </a:r>
              <a:r>
                <a:rPr lang="nb-NO" dirty="0" err="1"/>
                <a:t>earlgangoso</a:t>
              </a:r>
              <a:r>
                <a:rPr lang="nb-NO" dirty="0"/>
                <a:t>/cobol-</a:t>
              </a:r>
              <a:r>
                <a:rPr lang="nb-NO" dirty="0" err="1"/>
                <a:t>programming</a:t>
              </a:r>
              <a:r>
                <a:rPr lang="nb-NO" dirty="0"/>
                <a:t>-</a:t>
              </a:r>
              <a:r>
                <a:rPr lang="nb-NO" dirty="0" err="1"/>
                <a:t>language</a:t>
              </a:r>
              <a:endParaRPr lang="nb-NO" dirty="0"/>
            </a:p>
          </p:txBody>
        </p:sp>
        <p:pic>
          <p:nvPicPr>
            <p:cNvPr id="9" name="Picture 8">
              <a:extLst>
                <a:ext uri="{FF2B5EF4-FFF2-40B4-BE49-F238E27FC236}">
                  <a16:creationId xmlns:a16="http://schemas.microsoft.com/office/drawing/2014/main" id="{90B2FCF0-2BC1-C44E-A2F7-F3D766102590}"/>
                </a:ext>
              </a:extLst>
            </p:cNvPr>
            <p:cNvPicPr>
              <a:picLocks noChangeAspect="1"/>
            </p:cNvPicPr>
            <p:nvPr/>
          </p:nvPicPr>
          <p:blipFill>
            <a:blip r:embed="rId2"/>
            <a:stretch>
              <a:fillRect/>
            </a:stretch>
          </p:blipFill>
          <p:spPr>
            <a:xfrm>
              <a:off x="2826516" y="3789511"/>
              <a:ext cx="2792504" cy="3471762"/>
            </a:xfrm>
            <a:prstGeom prst="rect">
              <a:avLst/>
            </a:prstGeom>
          </p:spPr>
        </p:pic>
        <p:pic>
          <p:nvPicPr>
            <p:cNvPr id="10" name="Picture 9">
              <a:extLst>
                <a:ext uri="{FF2B5EF4-FFF2-40B4-BE49-F238E27FC236}">
                  <a16:creationId xmlns:a16="http://schemas.microsoft.com/office/drawing/2014/main" id="{49735145-016C-1545-BFB3-BE8C9AD350E8}"/>
                </a:ext>
              </a:extLst>
            </p:cNvPr>
            <p:cNvPicPr>
              <a:picLocks noChangeAspect="1"/>
            </p:cNvPicPr>
            <p:nvPr/>
          </p:nvPicPr>
          <p:blipFill>
            <a:blip r:embed="rId3"/>
            <a:stretch>
              <a:fillRect/>
            </a:stretch>
          </p:blipFill>
          <p:spPr>
            <a:xfrm>
              <a:off x="17029966" y="3469341"/>
              <a:ext cx="4849990" cy="3554651"/>
            </a:xfrm>
            <a:prstGeom prst="rect">
              <a:avLst/>
            </a:prstGeom>
          </p:spPr>
        </p:pic>
      </p:grpSp>
      <p:grpSp>
        <p:nvGrpSpPr>
          <p:cNvPr id="15" name="Group 14">
            <a:extLst>
              <a:ext uri="{FF2B5EF4-FFF2-40B4-BE49-F238E27FC236}">
                <a16:creationId xmlns:a16="http://schemas.microsoft.com/office/drawing/2014/main" id="{F13271B2-5CA6-7345-8290-02311CB8421B}"/>
              </a:ext>
            </a:extLst>
          </p:cNvPr>
          <p:cNvGrpSpPr/>
          <p:nvPr/>
        </p:nvGrpSpPr>
        <p:grpSpPr>
          <a:xfrm>
            <a:off x="2109921" y="9548048"/>
            <a:ext cx="12049353" cy="3307339"/>
            <a:chOff x="2109921" y="9548048"/>
            <a:chExt cx="12049353" cy="3307339"/>
          </a:xfrm>
        </p:grpSpPr>
        <p:sp>
          <p:nvSpPr>
            <p:cNvPr id="12" name="Rectangle 11">
              <a:extLst>
                <a:ext uri="{FF2B5EF4-FFF2-40B4-BE49-F238E27FC236}">
                  <a16:creationId xmlns:a16="http://schemas.microsoft.com/office/drawing/2014/main" id="{B49CDA24-3299-9248-B903-8DEE6052AA16}"/>
                </a:ext>
              </a:extLst>
            </p:cNvPr>
            <p:cNvSpPr/>
            <p:nvPr/>
          </p:nvSpPr>
          <p:spPr>
            <a:xfrm>
              <a:off x="7162800" y="9548049"/>
              <a:ext cx="6996474" cy="3046988"/>
            </a:xfrm>
            <a:prstGeom prst="rect">
              <a:avLst/>
            </a:prstGeom>
          </p:spPr>
          <p:txBody>
            <a:bodyPr wrap="square">
              <a:spAutoFit/>
            </a:bodyPr>
            <a:lstStyle/>
            <a:p>
              <a:pPr lvl="1"/>
              <a:r>
                <a:rPr lang="nb-NO" sz="3200" b="1" dirty="0"/>
                <a:t>1968-1969:</a:t>
              </a:r>
              <a:r>
                <a:rPr lang="nb-NO" sz="3200" dirty="0"/>
                <a:t> ARPANET er under utvikling i statene. Mange av konseptene i dagens Internett er basert på ARPANET, blant annet TCP/IP. Norge koblet seg på tidlig 1970!</a:t>
              </a:r>
            </a:p>
          </p:txBody>
        </p:sp>
        <p:pic>
          <p:nvPicPr>
            <p:cNvPr id="14" name="Picture 13">
              <a:extLst>
                <a:ext uri="{FF2B5EF4-FFF2-40B4-BE49-F238E27FC236}">
                  <a16:creationId xmlns:a16="http://schemas.microsoft.com/office/drawing/2014/main" id="{12487D54-ABF3-1D4D-9B95-68247B6DC124}"/>
                </a:ext>
              </a:extLst>
            </p:cNvPr>
            <p:cNvPicPr>
              <a:picLocks noChangeAspect="1"/>
            </p:cNvPicPr>
            <p:nvPr/>
          </p:nvPicPr>
          <p:blipFill>
            <a:blip r:embed="rId4"/>
            <a:stretch>
              <a:fillRect/>
            </a:stretch>
          </p:blipFill>
          <p:spPr>
            <a:xfrm>
              <a:off x="2109921" y="9548048"/>
              <a:ext cx="5052879" cy="3307339"/>
            </a:xfrm>
            <a:prstGeom prst="rect">
              <a:avLst/>
            </a:prstGeom>
          </p:spPr>
        </p:pic>
      </p:grpSp>
    </p:spTree>
    <p:extLst>
      <p:ext uri="{BB962C8B-B14F-4D97-AF65-F5344CB8AC3E}">
        <p14:creationId xmlns:p14="http://schemas.microsoft.com/office/powerpoint/2010/main" val="1404370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82">
            <a:extLst>
              <a:ext uri="{FF2B5EF4-FFF2-40B4-BE49-F238E27FC236}">
                <a16:creationId xmlns:a16="http://schemas.microsoft.com/office/drawing/2014/main" id="{E20B4807-30E1-7D49-B20A-ECF8BD8CC464}"/>
              </a:ext>
            </a:extLst>
          </p:cNvPr>
          <p:cNvSpPr txBox="1"/>
          <p:nvPr/>
        </p:nvSpPr>
        <p:spPr>
          <a:xfrm>
            <a:off x="2826516" y="1430139"/>
            <a:ext cx="15227022" cy="1449748"/>
          </a:xfrm>
          <a:prstGeom prst="rect">
            <a:avLst/>
          </a:prstGeom>
          <a:noFill/>
          <a:ln>
            <a:noFill/>
          </a:ln>
        </p:spPr>
        <p:txBody>
          <a:bodyPr lIns="91425" tIns="45700" rIns="91425" bIns="45700" anchor="t" anchorCtr="0">
            <a:noAutofit/>
          </a:bodyPr>
          <a:lstStyle/>
          <a:p>
            <a:pPr lvl="0">
              <a:buSzPct val="25000"/>
            </a:pPr>
            <a:r>
              <a:rPr lang="en-US" sz="8000" b="1" dirty="0" err="1">
                <a:solidFill>
                  <a:schemeClr val="dk2"/>
                </a:solidFill>
                <a:latin typeface="Montserrat"/>
                <a:ea typeface="Montserrat"/>
                <a:cs typeface="Montserrat"/>
                <a:sym typeface="Montserrat"/>
              </a:rPr>
              <a:t>Viktige</a:t>
            </a:r>
            <a:r>
              <a:rPr lang="en-US" sz="8000" b="1" dirty="0">
                <a:solidFill>
                  <a:schemeClr val="dk2"/>
                </a:solidFill>
                <a:latin typeface="Montserrat"/>
                <a:ea typeface="Montserrat"/>
                <a:cs typeface="Montserrat"/>
                <a:sym typeface="Montserrat"/>
              </a:rPr>
              <a:t> </a:t>
            </a:r>
            <a:r>
              <a:rPr lang="en-US" sz="8000" b="1" dirty="0" err="1">
                <a:solidFill>
                  <a:schemeClr val="dk2"/>
                </a:solidFill>
                <a:latin typeface="Montserrat"/>
                <a:ea typeface="Montserrat"/>
                <a:cs typeface="Montserrat"/>
                <a:sym typeface="Montserrat"/>
              </a:rPr>
              <a:t>hendelser</a:t>
            </a:r>
            <a:r>
              <a:rPr lang="en-US" sz="4800" b="1" dirty="0">
                <a:solidFill>
                  <a:schemeClr val="dk2"/>
                </a:solidFill>
                <a:latin typeface="Montserrat"/>
                <a:ea typeface="Montserrat"/>
                <a:cs typeface="Montserrat"/>
                <a:sym typeface="Montserrat"/>
              </a:rPr>
              <a:t> (4 </a:t>
            </a:r>
            <a:r>
              <a:rPr lang="en-US" sz="4800" b="1" dirty="0" err="1">
                <a:solidFill>
                  <a:schemeClr val="dk2"/>
                </a:solidFill>
                <a:latin typeface="Montserrat"/>
                <a:ea typeface="Montserrat"/>
                <a:cs typeface="Montserrat"/>
                <a:sym typeface="Montserrat"/>
              </a:rPr>
              <a:t>av</a:t>
            </a:r>
            <a:r>
              <a:rPr lang="en-US" sz="4800" b="1" dirty="0">
                <a:solidFill>
                  <a:schemeClr val="dk2"/>
                </a:solidFill>
                <a:latin typeface="Montserrat"/>
                <a:ea typeface="Montserrat"/>
                <a:cs typeface="Montserrat"/>
                <a:sym typeface="Montserrat"/>
              </a:rPr>
              <a:t> 5)</a:t>
            </a:r>
          </a:p>
        </p:txBody>
      </p:sp>
      <p:grpSp>
        <p:nvGrpSpPr>
          <p:cNvPr id="9" name="Group 8">
            <a:extLst>
              <a:ext uri="{FF2B5EF4-FFF2-40B4-BE49-F238E27FC236}">
                <a16:creationId xmlns:a16="http://schemas.microsoft.com/office/drawing/2014/main" id="{37B234E5-02FA-E549-8801-BB8E4F7A6BFD}"/>
              </a:ext>
            </a:extLst>
          </p:cNvPr>
          <p:cNvGrpSpPr/>
          <p:nvPr/>
        </p:nvGrpSpPr>
        <p:grpSpPr>
          <a:xfrm>
            <a:off x="3216764" y="8006861"/>
            <a:ext cx="17874639" cy="4876800"/>
            <a:chOff x="3216764" y="8006861"/>
            <a:chExt cx="17874639" cy="4876800"/>
          </a:xfrm>
        </p:grpSpPr>
        <p:sp>
          <p:nvSpPr>
            <p:cNvPr id="5" name="Rectangle 4">
              <a:extLst>
                <a:ext uri="{FF2B5EF4-FFF2-40B4-BE49-F238E27FC236}">
                  <a16:creationId xmlns:a16="http://schemas.microsoft.com/office/drawing/2014/main" id="{BA6B8AE9-5DB6-F440-8F01-48E6ED4B56F2}"/>
                </a:ext>
              </a:extLst>
            </p:cNvPr>
            <p:cNvSpPr/>
            <p:nvPr/>
          </p:nvSpPr>
          <p:spPr>
            <a:xfrm>
              <a:off x="9963029" y="8411538"/>
              <a:ext cx="8090509" cy="1569660"/>
            </a:xfrm>
            <a:prstGeom prst="rect">
              <a:avLst/>
            </a:prstGeom>
          </p:spPr>
          <p:txBody>
            <a:bodyPr wrap="square">
              <a:spAutoFit/>
            </a:bodyPr>
            <a:lstStyle/>
            <a:p>
              <a:pPr lvl="1"/>
              <a:r>
                <a:rPr lang="nb-NO" sz="3200" b="1" dirty="0"/>
                <a:t>1989:</a:t>
              </a:r>
              <a:r>
                <a:rPr lang="nb-NO" sz="3200" dirty="0"/>
                <a:t> Sir Tim Berners-Lee utviklet WWW, den første nettleseren, og spesifikasjonene for URI, HTTP og HTML.</a:t>
              </a:r>
            </a:p>
          </p:txBody>
        </p:sp>
        <p:pic>
          <p:nvPicPr>
            <p:cNvPr id="7" name="Picture 6">
              <a:extLst>
                <a:ext uri="{FF2B5EF4-FFF2-40B4-BE49-F238E27FC236}">
                  <a16:creationId xmlns:a16="http://schemas.microsoft.com/office/drawing/2014/main" id="{43B9CBEB-7C14-7741-80F6-281323F4003C}"/>
                </a:ext>
              </a:extLst>
            </p:cNvPr>
            <p:cNvPicPr>
              <a:picLocks noChangeAspect="1"/>
            </p:cNvPicPr>
            <p:nvPr/>
          </p:nvPicPr>
          <p:blipFill>
            <a:blip r:embed="rId2"/>
            <a:stretch>
              <a:fillRect/>
            </a:stretch>
          </p:blipFill>
          <p:spPr>
            <a:xfrm>
              <a:off x="3216764" y="8006861"/>
              <a:ext cx="6502400" cy="4876800"/>
            </a:xfrm>
            <a:prstGeom prst="rect">
              <a:avLst/>
            </a:prstGeom>
          </p:spPr>
        </p:pic>
        <p:pic>
          <p:nvPicPr>
            <p:cNvPr id="8" name="Picture 7">
              <a:extLst>
                <a:ext uri="{FF2B5EF4-FFF2-40B4-BE49-F238E27FC236}">
                  <a16:creationId xmlns:a16="http://schemas.microsoft.com/office/drawing/2014/main" id="{0F421CD4-985A-7A4F-BF3D-FF7EF019BB67}"/>
                </a:ext>
              </a:extLst>
            </p:cNvPr>
            <p:cNvPicPr>
              <a:picLocks noChangeAspect="1"/>
            </p:cNvPicPr>
            <p:nvPr/>
          </p:nvPicPr>
          <p:blipFill>
            <a:blip r:embed="rId3"/>
            <a:stretch>
              <a:fillRect/>
            </a:stretch>
          </p:blipFill>
          <p:spPr>
            <a:xfrm>
              <a:off x="18297403" y="8411538"/>
              <a:ext cx="2794000" cy="3492500"/>
            </a:xfrm>
            <a:prstGeom prst="rect">
              <a:avLst/>
            </a:prstGeom>
          </p:spPr>
        </p:pic>
      </p:grpSp>
      <p:grpSp>
        <p:nvGrpSpPr>
          <p:cNvPr id="11" name="Group 10">
            <a:extLst>
              <a:ext uri="{FF2B5EF4-FFF2-40B4-BE49-F238E27FC236}">
                <a16:creationId xmlns:a16="http://schemas.microsoft.com/office/drawing/2014/main" id="{81C80410-67D7-2B4A-9333-A7122A5AD96C}"/>
              </a:ext>
            </a:extLst>
          </p:cNvPr>
          <p:cNvGrpSpPr/>
          <p:nvPr/>
        </p:nvGrpSpPr>
        <p:grpSpPr>
          <a:xfrm>
            <a:off x="2826516" y="3283600"/>
            <a:ext cx="21110444" cy="4045694"/>
            <a:chOff x="2826516" y="3283600"/>
            <a:chExt cx="21110444" cy="4045694"/>
          </a:xfrm>
        </p:grpSpPr>
        <p:sp>
          <p:nvSpPr>
            <p:cNvPr id="3" name="Rectangle 2">
              <a:extLst>
                <a:ext uri="{FF2B5EF4-FFF2-40B4-BE49-F238E27FC236}">
                  <a16:creationId xmlns:a16="http://schemas.microsoft.com/office/drawing/2014/main" id="{948629C7-FC9C-B04F-98EE-A65F602100C9}"/>
                </a:ext>
              </a:extLst>
            </p:cNvPr>
            <p:cNvSpPr/>
            <p:nvPr/>
          </p:nvSpPr>
          <p:spPr>
            <a:xfrm>
              <a:off x="2826516" y="3283600"/>
              <a:ext cx="21110444" cy="4031873"/>
            </a:xfrm>
            <a:prstGeom prst="rect">
              <a:avLst/>
            </a:prstGeom>
          </p:spPr>
          <p:txBody>
            <a:bodyPr wrap="square">
              <a:spAutoFit/>
            </a:bodyPr>
            <a:lstStyle/>
            <a:p>
              <a:pPr lvl="1"/>
              <a:endParaRPr lang="nb-NO" sz="3200" dirty="0"/>
            </a:p>
            <a:p>
              <a:pPr lvl="1"/>
              <a:endParaRPr lang="nb-NO" sz="3200" dirty="0"/>
            </a:p>
            <a:p>
              <a:pPr lvl="1"/>
              <a:r>
                <a:rPr lang="nb-NO" sz="3200" b="1" dirty="0"/>
                <a:t>1981:</a:t>
              </a:r>
              <a:r>
                <a:rPr lang="nb-NO" sz="3200" dirty="0"/>
                <a:t> MS DOS (kommandolinje-basert operativsystem) lanseres </a:t>
              </a:r>
              <a:r>
                <a:rPr lang="nb-NO" sz="3200" dirty="0">
                  <a:sym typeface="Wingdings" pitchFamily="2" charset="2"/>
                </a:rPr>
                <a:t> </a:t>
              </a:r>
            </a:p>
            <a:p>
              <a:pPr lvl="1"/>
              <a:r>
                <a:rPr lang="nb-NO" sz="3200" dirty="0">
                  <a:sym typeface="Wingdings" pitchFamily="2" charset="2"/>
                </a:rPr>
                <a:t>DOS er forgjengeren til Windows.</a:t>
              </a:r>
              <a:endParaRPr lang="nb-NO" sz="3200" dirty="0"/>
            </a:p>
            <a:p>
              <a:pPr marL="571500" lvl="1" indent="-571500">
                <a:buFont typeface="Arial" panose="020B0604020202020204" pitchFamily="34" charset="0"/>
                <a:buChar char="•"/>
              </a:pPr>
              <a:endParaRPr lang="nb-NO" sz="3200" dirty="0"/>
            </a:p>
            <a:p>
              <a:pPr marL="571500" lvl="1" indent="-571500">
                <a:buFont typeface="Arial" panose="020B0604020202020204" pitchFamily="34" charset="0"/>
                <a:buChar char="•"/>
              </a:pPr>
              <a:endParaRPr lang="nb-NO" sz="3200" dirty="0"/>
            </a:p>
            <a:p>
              <a:pPr marL="571500" lvl="1" indent="-571500">
                <a:buFont typeface="Arial" panose="020B0604020202020204" pitchFamily="34" charset="0"/>
                <a:buChar char="•"/>
              </a:pPr>
              <a:endParaRPr lang="nb-NO" sz="3200" dirty="0"/>
            </a:p>
            <a:p>
              <a:pPr marL="571500" lvl="1" indent="-571500">
                <a:buFont typeface="Arial" panose="020B0604020202020204" pitchFamily="34" charset="0"/>
                <a:buChar char="•"/>
              </a:pPr>
              <a:endParaRPr lang="nb-NO" sz="3200" dirty="0"/>
            </a:p>
          </p:txBody>
        </p:sp>
        <p:pic>
          <p:nvPicPr>
            <p:cNvPr id="10" name="Picture 9">
              <a:extLst>
                <a:ext uri="{FF2B5EF4-FFF2-40B4-BE49-F238E27FC236}">
                  <a16:creationId xmlns:a16="http://schemas.microsoft.com/office/drawing/2014/main" id="{2AA2C5C6-9AE9-3744-BD54-7B520F6AC498}"/>
                </a:ext>
              </a:extLst>
            </p:cNvPr>
            <p:cNvPicPr>
              <a:picLocks noChangeAspect="1"/>
            </p:cNvPicPr>
            <p:nvPr/>
          </p:nvPicPr>
          <p:blipFill>
            <a:blip r:embed="rId4"/>
            <a:stretch>
              <a:fillRect/>
            </a:stretch>
          </p:blipFill>
          <p:spPr>
            <a:xfrm>
              <a:off x="15478003" y="3283600"/>
              <a:ext cx="5613400" cy="4045694"/>
            </a:xfrm>
            <a:prstGeom prst="rect">
              <a:avLst/>
            </a:prstGeom>
          </p:spPr>
        </p:pic>
      </p:grpSp>
    </p:spTree>
    <p:extLst>
      <p:ext uri="{BB962C8B-B14F-4D97-AF65-F5344CB8AC3E}">
        <p14:creationId xmlns:p14="http://schemas.microsoft.com/office/powerpoint/2010/main" val="2130378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Theme">
  <a:themeElements>
    <a:clrScheme name="Fox Light Version">
      <a:dk1>
        <a:srgbClr val="7F7F7F"/>
      </a:dk1>
      <a:lt1>
        <a:srgbClr val="FFFFFF"/>
      </a:lt1>
      <a:dk2>
        <a:srgbClr val="000000"/>
      </a:dk2>
      <a:lt2>
        <a:srgbClr val="FFFFFF"/>
      </a:lt2>
      <a:accent1>
        <a:srgbClr val="2E2E35"/>
      </a:accent1>
      <a:accent2>
        <a:srgbClr val="FD6041"/>
      </a:accent2>
      <a:accent3>
        <a:srgbClr val="9F9EA2"/>
      </a:accent3>
      <a:accent4>
        <a:srgbClr val="D7D5D4"/>
      </a:accent4>
      <a:accent5>
        <a:srgbClr val="2E2E35"/>
      </a:accent5>
      <a:accent6>
        <a:srgbClr val="9F9EA2"/>
      </a:accent6>
      <a:hlink>
        <a:srgbClr val="F33B48"/>
      </a:hlink>
      <a:folHlink>
        <a:srgbClr val="FFC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12804</TotalTime>
  <Words>2869</Words>
  <Application>Microsoft Macintosh PowerPoint</Application>
  <PresentationFormat>Custom</PresentationFormat>
  <Paragraphs>376</Paragraphs>
  <Slides>46</Slides>
  <Notes>23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Menlo</vt:lpstr>
      <vt:lpstr>Source Sans Pro</vt:lpstr>
      <vt:lpstr>Montserrat</vt:lpstr>
      <vt:lpstr>Wingdings</vt:lpstr>
      <vt:lpstr>Arial</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Andreas Biørn-Hansen</cp:lastModifiedBy>
  <cp:revision>126</cp:revision>
  <dcterms:modified xsi:type="dcterms:W3CDTF">2018-08-29T12:02:22Z</dcterms:modified>
</cp:coreProperties>
</file>